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6" r:id="rId5"/>
    <p:sldId id="265" r:id="rId6"/>
    <p:sldId id="267" r:id="rId7"/>
    <p:sldId id="268" r:id="rId8"/>
    <p:sldId id="269" r:id="rId9"/>
    <p:sldId id="270" r:id="rId10"/>
    <p:sldId id="271" r:id="rId11"/>
    <p:sldId id="272"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2" d="100"/>
          <a:sy n="72"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A2B55-E5DF-41C5-B835-A6531F7ED81A}" type="datetimeFigureOut">
              <a:rPr lang="en-GB" smtClean="0"/>
              <a:t>14/11/2016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AB20A-56BE-463F-B5C2-E7FF8BC9D9D1}" type="slidenum">
              <a:rPr lang="en-GB" smtClean="0"/>
              <a:t>‹#›</a:t>
            </a:fld>
            <a:endParaRPr lang="en-GB"/>
          </a:p>
        </p:txBody>
      </p:sp>
    </p:spTree>
    <p:extLst>
      <p:ext uri="{BB962C8B-B14F-4D97-AF65-F5344CB8AC3E}">
        <p14:creationId xmlns:p14="http://schemas.microsoft.com/office/powerpoint/2010/main" val="261777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3AB20A-56BE-463F-B5C2-E7FF8BC9D9D1}" type="slidenum">
              <a:rPr lang="en-GB" smtClean="0"/>
              <a:t>1</a:t>
            </a:fld>
            <a:endParaRPr lang="en-GB"/>
          </a:p>
        </p:txBody>
      </p:sp>
    </p:spTree>
    <p:extLst>
      <p:ext uri="{BB962C8B-B14F-4D97-AF65-F5344CB8AC3E}">
        <p14:creationId xmlns:p14="http://schemas.microsoft.com/office/powerpoint/2010/main" val="126400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E96BD9-BCBC-4778-B4BA-139B9EB32A84}" type="datetime1">
              <a:rPr lang="en-GB" smtClean="0"/>
              <a:t>14/11/2016</a:t>
            </a:fld>
            <a:endParaRPr lang="en-GB"/>
          </a:p>
        </p:txBody>
      </p:sp>
      <p:sp>
        <p:nvSpPr>
          <p:cNvPr id="5" name="Footer Placeholder 4"/>
          <p:cNvSpPr>
            <a:spLocks noGrp="1"/>
          </p:cNvSpPr>
          <p:nvPr>
            <p:ph type="ftr" sz="quarter" idx="11"/>
          </p:nvPr>
        </p:nvSpPr>
        <p:spPr/>
        <p:txBody>
          <a:bodyPr/>
          <a:lstStyle/>
          <a:p>
            <a:r>
              <a:rPr lang="en-GB"/>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t>‹#›</a:t>
            </a:fld>
            <a:endParaRPr lang="en-GB"/>
          </a:p>
        </p:txBody>
      </p:sp>
    </p:spTree>
    <p:extLst>
      <p:ext uri="{BB962C8B-B14F-4D97-AF65-F5344CB8AC3E}">
        <p14:creationId xmlns:p14="http://schemas.microsoft.com/office/powerpoint/2010/main" val="168830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470114-AC2B-4C8D-B4D0-14DC54A1322B}" type="datetime1">
              <a:rPr lang="en-GB" smtClean="0"/>
              <a:t>14/11/2016</a:t>
            </a:fld>
            <a:endParaRPr lang="en-GB"/>
          </a:p>
        </p:txBody>
      </p:sp>
      <p:sp>
        <p:nvSpPr>
          <p:cNvPr id="5" name="Footer Placeholder 4"/>
          <p:cNvSpPr>
            <a:spLocks noGrp="1"/>
          </p:cNvSpPr>
          <p:nvPr>
            <p:ph type="ftr" sz="quarter" idx="11"/>
          </p:nvPr>
        </p:nvSpPr>
        <p:spPr/>
        <p:txBody>
          <a:bodyPr/>
          <a:lstStyle/>
          <a:p>
            <a:r>
              <a:rPr lang="en-GB"/>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t>‹#›</a:t>
            </a:fld>
            <a:endParaRPr lang="en-GB"/>
          </a:p>
        </p:txBody>
      </p:sp>
    </p:spTree>
    <p:extLst>
      <p:ext uri="{BB962C8B-B14F-4D97-AF65-F5344CB8AC3E}">
        <p14:creationId xmlns:p14="http://schemas.microsoft.com/office/powerpoint/2010/main" val="183935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9151E5-4F0C-4F4A-8561-30C320939FAE}" type="datetime1">
              <a:rPr lang="en-GB" smtClean="0"/>
              <a:t>14/11/2016</a:t>
            </a:fld>
            <a:endParaRPr lang="en-GB"/>
          </a:p>
        </p:txBody>
      </p:sp>
      <p:sp>
        <p:nvSpPr>
          <p:cNvPr id="5" name="Footer Placeholder 4"/>
          <p:cNvSpPr>
            <a:spLocks noGrp="1"/>
          </p:cNvSpPr>
          <p:nvPr>
            <p:ph type="ftr" sz="quarter" idx="11"/>
          </p:nvPr>
        </p:nvSpPr>
        <p:spPr/>
        <p:txBody>
          <a:bodyPr/>
          <a:lstStyle/>
          <a:p>
            <a:r>
              <a:rPr lang="en-GB"/>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t>‹#›</a:t>
            </a:fld>
            <a:endParaRPr lang="en-GB"/>
          </a:p>
        </p:txBody>
      </p:sp>
    </p:spTree>
    <p:extLst>
      <p:ext uri="{BB962C8B-B14F-4D97-AF65-F5344CB8AC3E}">
        <p14:creationId xmlns:p14="http://schemas.microsoft.com/office/powerpoint/2010/main" val="198117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C8A96CF-7728-47AB-B77D-CA88E34CECFE}" type="datetime1">
              <a:rPr lang="en-GB" smtClean="0"/>
              <a:t>14/11/2016</a:t>
            </a:fld>
            <a:endParaRPr lang="en-GB"/>
          </a:p>
        </p:txBody>
      </p:sp>
      <p:sp>
        <p:nvSpPr>
          <p:cNvPr id="5" name="Footer Placeholder 4"/>
          <p:cNvSpPr>
            <a:spLocks noGrp="1"/>
          </p:cNvSpPr>
          <p:nvPr>
            <p:ph type="ftr" sz="quarter" idx="11"/>
          </p:nvPr>
        </p:nvSpPr>
        <p:spPr/>
        <p:txBody>
          <a:bodyPr/>
          <a:lstStyle/>
          <a:p>
            <a:r>
              <a:rPr lang="en-GB"/>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t>‹#›</a:t>
            </a:fld>
            <a:endParaRPr lang="en-GB"/>
          </a:p>
        </p:txBody>
      </p:sp>
    </p:spTree>
    <p:extLst>
      <p:ext uri="{BB962C8B-B14F-4D97-AF65-F5344CB8AC3E}">
        <p14:creationId xmlns:p14="http://schemas.microsoft.com/office/powerpoint/2010/main" val="351797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BDA5F9-ABBB-4549-847D-68E25CCCB4C4}" type="datetime1">
              <a:rPr lang="en-GB" smtClean="0"/>
              <a:t>14/11/2016</a:t>
            </a:fld>
            <a:endParaRPr lang="en-GB"/>
          </a:p>
        </p:txBody>
      </p:sp>
      <p:sp>
        <p:nvSpPr>
          <p:cNvPr id="5" name="Footer Placeholder 4"/>
          <p:cNvSpPr>
            <a:spLocks noGrp="1"/>
          </p:cNvSpPr>
          <p:nvPr>
            <p:ph type="ftr" sz="quarter" idx="11"/>
          </p:nvPr>
        </p:nvSpPr>
        <p:spPr/>
        <p:txBody>
          <a:bodyPr/>
          <a:lstStyle/>
          <a:p>
            <a:r>
              <a:rPr lang="en-GB"/>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t>‹#›</a:t>
            </a:fld>
            <a:endParaRPr lang="en-GB"/>
          </a:p>
        </p:txBody>
      </p:sp>
    </p:spTree>
    <p:extLst>
      <p:ext uri="{BB962C8B-B14F-4D97-AF65-F5344CB8AC3E}">
        <p14:creationId xmlns:p14="http://schemas.microsoft.com/office/powerpoint/2010/main" val="134459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A44CAE-BE36-4B04-9197-B6192C01DDC1}" type="datetime1">
              <a:rPr lang="en-GB" smtClean="0"/>
              <a:t>14/11/2016</a:t>
            </a:fld>
            <a:endParaRPr lang="en-GB"/>
          </a:p>
        </p:txBody>
      </p:sp>
      <p:sp>
        <p:nvSpPr>
          <p:cNvPr id="6" name="Footer Placeholder 5"/>
          <p:cNvSpPr>
            <a:spLocks noGrp="1"/>
          </p:cNvSpPr>
          <p:nvPr>
            <p:ph type="ftr" sz="quarter" idx="11"/>
          </p:nvPr>
        </p:nvSpPr>
        <p:spPr/>
        <p:txBody>
          <a:bodyPr/>
          <a:lstStyle/>
          <a:p>
            <a:r>
              <a:rPr lang="en-GB"/>
              <a:t>Joint Inspection Group Limited - Shared HSSE Incidents</a:t>
            </a:r>
          </a:p>
        </p:txBody>
      </p:sp>
      <p:sp>
        <p:nvSpPr>
          <p:cNvPr id="7" name="Slide Number Placeholder 6"/>
          <p:cNvSpPr>
            <a:spLocks noGrp="1"/>
          </p:cNvSpPr>
          <p:nvPr>
            <p:ph type="sldNum" sz="quarter" idx="12"/>
          </p:nvPr>
        </p:nvSpPr>
        <p:spPr/>
        <p:txBody>
          <a:bodyPr/>
          <a:lstStyle/>
          <a:p>
            <a:fld id="{4D4EE5DA-5178-40E9-8AFF-989256771208}" type="slidenum">
              <a:rPr lang="en-GB" smtClean="0"/>
              <a:t>‹#›</a:t>
            </a:fld>
            <a:endParaRPr lang="en-GB"/>
          </a:p>
        </p:txBody>
      </p:sp>
    </p:spTree>
    <p:extLst>
      <p:ext uri="{BB962C8B-B14F-4D97-AF65-F5344CB8AC3E}">
        <p14:creationId xmlns:p14="http://schemas.microsoft.com/office/powerpoint/2010/main" val="265653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51821D-0530-4A4F-ACCB-6F16C4190946}" type="datetime1">
              <a:rPr lang="en-GB" smtClean="0"/>
              <a:t>14/11/2016</a:t>
            </a:fld>
            <a:endParaRPr lang="en-GB"/>
          </a:p>
        </p:txBody>
      </p:sp>
      <p:sp>
        <p:nvSpPr>
          <p:cNvPr id="8" name="Footer Placeholder 7"/>
          <p:cNvSpPr>
            <a:spLocks noGrp="1"/>
          </p:cNvSpPr>
          <p:nvPr>
            <p:ph type="ftr" sz="quarter" idx="11"/>
          </p:nvPr>
        </p:nvSpPr>
        <p:spPr/>
        <p:txBody>
          <a:bodyPr/>
          <a:lstStyle/>
          <a:p>
            <a:r>
              <a:rPr lang="en-GB"/>
              <a:t>Joint Inspection Group Limited - Shared HSSE Incidents</a:t>
            </a:r>
          </a:p>
        </p:txBody>
      </p:sp>
      <p:sp>
        <p:nvSpPr>
          <p:cNvPr id="9" name="Slide Number Placeholder 8"/>
          <p:cNvSpPr>
            <a:spLocks noGrp="1"/>
          </p:cNvSpPr>
          <p:nvPr>
            <p:ph type="sldNum" sz="quarter" idx="12"/>
          </p:nvPr>
        </p:nvSpPr>
        <p:spPr/>
        <p:txBody>
          <a:bodyPr/>
          <a:lstStyle/>
          <a:p>
            <a:fld id="{4D4EE5DA-5178-40E9-8AFF-989256771208}" type="slidenum">
              <a:rPr lang="en-GB" smtClean="0"/>
              <a:t>‹#›</a:t>
            </a:fld>
            <a:endParaRPr lang="en-GB"/>
          </a:p>
        </p:txBody>
      </p:sp>
    </p:spTree>
    <p:extLst>
      <p:ext uri="{BB962C8B-B14F-4D97-AF65-F5344CB8AC3E}">
        <p14:creationId xmlns:p14="http://schemas.microsoft.com/office/powerpoint/2010/main" val="192578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6689BA-DE8C-432D-A5AE-A247030888C8}" type="datetime1">
              <a:rPr lang="en-GB" smtClean="0"/>
              <a:t>14/11/2016</a:t>
            </a:fld>
            <a:endParaRPr lang="en-GB"/>
          </a:p>
        </p:txBody>
      </p:sp>
      <p:sp>
        <p:nvSpPr>
          <p:cNvPr id="4" name="Footer Placeholder 3"/>
          <p:cNvSpPr>
            <a:spLocks noGrp="1"/>
          </p:cNvSpPr>
          <p:nvPr>
            <p:ph type="ftr" sz="quarter" idx="11"/>
          </p:nvPr>
        </p:nvSpPr>
        <p:spPr/>
        <p:txBody>
          <a:bodyPr/>
          <a:lstStyle/>
          <a:p>
            <a:r>
              <a:rPr lang="en-GB"/>
              <a:t>Joint Inspection Group Limited - Shared HSSE Incidents</a:t>
            </a:r>
          </a:p>
        </p:txBody>
      </p:sp>
      <p:sp>
        <p:nvSpPr>
          <p:cNvPr id="5" name="Slide Number Placeholder 4"/>
          <p:cNvSpPr>
            <a:spLocks noGrp="1"/>
          </p:cNvSpPr>
          <p:nvPr>
            <p:ph type="sldNum" sz="quarter" idx="12"/>
          </p:nvPr>
        </p:nvSpPr>
        <p:spPr/>
        <p:txBody>
          <a:bodyPr/>
          <a:lstStyle/>
          <a:p>
            <a:fld id="{4D4EE5DA-5178-40E9-8AFF-989256771208}" type="slidenum">
              <a:rPr lang="en-GB" smtClean="0"/>
              <a:t>‹#›</a:t>
            </a:fld>
            <a:endParaRPr lang="en-GB"/>
          </a:p>
        </p:txBody>
      </p:sp>
    </p:spTree>
    <p:extLst>
      <p:ext uri="{BB962C8B-B14F-4D97-AF65-F5344CB8AC3E}">
        <p14:creationId xmlns:p14="http://schemas.microsoft.com/office/powerpoint/2010/main" val="151750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1592E-BA69-4CD9-8D03-7E49DDF488D8}" type="datetime1">
              <a:rPr lang="en-GB" smtClean="0"/>
              <a:t>14/11/2016</a:t>
            </a:fld>
            <a:endParaRPr lang="en-GB"/>
          </a:p>
        </p:txBody>
      </p:sp>
      <p:sp>
        <p:nvSpPr>
          <p:cNvPr id="3" name="Footer Placeholder 2"/>
          <p:cNvSpPr>
            <a:spLocks noGrp="1"/>
          </p:cNvSpPr>
          <p:nvPr>
            <p:ph type="ftr" sz="quarter" idx="11"/>
          </p:nvPr>
        </p:nvSpPr>
        <p:spPr/>
        <p:txBody>
          <a:bodyPr/>
          <a:lstStyle/>
          <a:p>
            <a:r>
              <a:rPr lang="en-GB"/>
              <a:t>Joint Inspection Group Limited - Shared HSSE Incidents</a:t>
            </a:r>
          </a:p>
        </p:txBody>
      </p:sp>
      <p:sp>
        <p:nvSpPr>
          <p:cNvPr id="4" name="Slide Number Placeholder 3"/>
          <p:cNvSpPr>
            <a:spLocks noGrp="1"/>
          </p:cNvSpPr>
          <p:nvPr>
            <p:ph type="sldNum" sz="quarter" idx="12"/>
          </p:nvPr>
        </p:nvSpPr>
        <p:spPr/>
        <p:txBody>
          <a:bodyPr/>
          <a:lstStyle/>
          <a:p>
            <a:fld id="{4D4EE5DA-5178-40E9-8AFF-989256771208}" type="slidenum">
              <a:rPr lang="en-GB" smtClean="0"/>
              <a:t>‹#›</a:t>
            </a:fld>
            <a:endParaRPr lang="en-GB"/>
          </a:p>
        </p:txBody>
      </p:sp>
    </p:spTree>
    <p:extLst>
      <p:ext uri="{BB962C8B-B14F-4D97-AF65-F5344CB8AC3E}">
        <p14:creationId xmlns:p14="http://schemas.microsoft.com/office/powerpoint/2010/main" val="1232497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944F02-5D1B-4F7D-A21D-D14FE7E3B007}" type="datetime1">
              <a:rPr lang="en-GB" smtClean="0"/>
              <a:t>14/11/2016</a:t>
            </a:fld>
            <a:endParaRPr lang="en-GB"/>
          </a:p>
        </p:txBody>
      </p:sp>
      <p:sp>
        <p:nvSpPr>
          <p:cNvPr id="6" name="Footer Placeholder 5"/>
          <p:cNvSpPr>
            <a:spLocks noGrp="1"/>
          </p:cNvSpPr>
          <p:nvPr>
            <p:ph type="ftr" sz="quarter" idx="11"/>
          </p:nvPr>
        </p:nvSpPr>
        <p:spPr/>
        <p:txBody>
          <a:bodyPr/>
          <a:lstStyle/>
          <a:p>
            <a:r>
              <a:rPr lang="en-GB"/>
              <a:t>Joint Inspection Group Limited - Shared HSSE Incidents</a:t>
            </a:r>
          </a:p>
        </p:txBody>
      </p:sp>
      <p:sp>
        <p:nvSpPr>
          <p:cNvPr id="7" name="Slide Number Placeholder 6"/>
          <p:cNvSpPr>
            <a:spLocks noGrp="1"/>
          </p:cNvSpPr>
          <p:nvPr>
            <p:ph type="sldNum" sz="quarter" idx="12"/>
          </p:nvPr>
        </p:nvSpPr>
        <p:spPr/>
        <p:txBody>
          <a:bodyPr/>
          <a:lstStyle/>
          <a:p>
            <a:fld id="{4D4EE5DA-5178-40E9-8AFF-989256771208}" type="slidenum">
              <a:rPr lang="en-GB" smtClean="0"/>
              <a:t>‹#›</a:t>
            </a:fld>
            <a:endParaRPr lang="en-GB"/>
          </a:p>
        </p:txBody>
      </p:sp>
    </p:spTree>
    <p:extLst>
      <p:ext uri="{BB962C8B-B14F-4D97-AF65-F5344CB8AC3E}">
        <p14:creationId xmlns:p14="http://schemas.microsoft.com/office/powerpoint/2010/main" val="97939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758E91-4E5A-42B0-BEE9-D4AD54929354}" type="datetime1">
              <a:rPr lang="en-GB" smtClean="0"/>
              <a:t>14/11/2016</a:t>
            </a:fld>
            <a:endParaRPr lang="en-GB"/>
          </a:p>
        </p:txBody>
      </p:sp>
      <p:sp>
        <p:nvSpPr>
          <p:cNvPr id="6" name="Footer Placeholder 5"/>
          <p:cNvSpPr>
            <a:spLocks noGrp="1"/>
          </p:cNvSpPr>
          <p:nvPr>
            <p:ph type="ftr" sz="quarter" idx="11"/>
          </p:nvPr>
        </p:nvSpPr>
        <p:spPr/>
        <p:txBody>
          <a:bodyPr/>
          <a:lstStyle/>
          <a:p>
            <a:r>
              <a:rPr lang="en-GB"/>
              <a:t>Joint Inspection Group Limited - Shared HSSE Incidents</a:t>
            </a:r>
          </a:p>
        </p:txBody>
      </p:sp>
      <p:sp>
        <p:nvSpPr>
          <p:cNvPr id="7" name="Slide Number Placeholder 6"/>
          <p:cNvSpPr>
            <a:spLocks noGrp="1"/>
          </p:cNvSpPr>
          <p:nvPr>
            <p:ph type="sldNum" sz="quarter" idx="12"/>
          </p:nvPr>
        </p:nvSpPr>
        <p:spPr/>
        <p:txBody>
          <a:bodyPr/>
          <a:lstStyle/>
          <a:p>
            <a:fld id="{4D4EE5DA-5178-40E9-8AFF-989256771208}" type="slidenum">
              <a:rPr lang="en-GB" smtClean="0"/>
              <a:t>‹#›</a:t>
            </a:fld>
            <a:endParaRPr lang="en-GB"/>
          </a:p>
        </p:txBody>
      </p:sp>
    </p:spTree>
    <p:extLst>
      <p:ext uri="{BB962C8B-B14F-4D97-AF65-F5344CB8AC3E}">
        <p14:creationId xmlns:p14="http://schemas.microsoft.com/office/powerpoint/2010/main" val="2512603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01EBA-8618-4AD3-B541-C8B60A62AB42}" type="datetime1">
              <a:rPr lang="en-GB" smtClean="0"/>
              <a:t>14/11/2016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Joint Inspection Group Limited - Shared HSSE Incidents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E5DA-5178-40E9-8AFF-989256771208}" type="slidenum">
              <a:rPr lang="en-GB" smtClean="0"/>
              <a:t>‹#›</a:t>
            </a:fld>
            <a:endParaRPr lang="en-GB"/>
          </a:p>
        </p:txBody>
      </p:sp>
    </p:spTree>
    <p:extLst>
      <p:ext uri="{BB962C8B-B14F-4D97-AF65-F5344CB8AC3E}">
        <p14:creationId xmlns:p14="http://schemas.microsoft.com/office/powerpoint/2010/main" val="134586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jigonlin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jigonline.com/contact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85434"/>
            <a:ext cx="9144000" cy="1858533"/>
          </a:xfrm>
          <a:solidFill>
            <a:schemeClr val="bg1">
              <a:lumMod val="95000"/>
            </a:schemeClr>
          </a:solidFill>
          <a:ln>
            <a:solidFill>
              <a:schemeClr val="accent1">
                <a:lumMod val="50000"/>
              </a:schemeClr>
            </a:solidFill>
          </a:ln>
        </p:spPr>
        <p:txBody>
          <a:bodyPr>
            <a:normAutofit/>
          </a:bodyPr>
          <a:lstStyle/>
          <a:p>
            <a:r>
              <a:rPr lang="en-GB" sz="4800" b="1" dirty="0">
                <a:solidFill>
                  <a:schemeClr val="accent1">
                    <a:lumMod val="50000"/>
                  </a:schemeClr>
                </a:solidFill>
              </a:rPr>
              <a:t>JIG Learning From Incidents (LFIs)</a:t>
            </a:r>
            <a:br>
              <a:rPr lang="en-GB" sz="4800" b="1" dirty="0">
                <a:solidFill>
                  <a:schemeClr val="accent1">
                    <a:lumMod val="50000"/>
                  </a:schemeClr>
                </a:solidFill>
              </a:rPr>
            </a:br>
            <a:r>
              <a:rPr lang="en-GB" sz="4800" b="1" dirty="0">
                <a:solidFill>
                  <a:schemeClr val="accent1">
                    <a:lumMod val="50000"/>
                  </a:schemeClr>
                </a:solidFill>
              </a:rPr>
              <a:t>Toolbox Meeting Pack</a:t>
            </a:r>
            <a:br>
              <a:rPr lang="en-GB" sz="4800" b="1" dirty="0">
                <a:solidFill>
                  <a:schemeClr val="tx2"/>
                </a:solidFill>
              </a:rPr>
            </a:br>
            <a:r>
              <a:rPr lang="en-GB" sz="3200" b="1" dirty="0" err="1">
                <a:solidFill>
                  <a:schemeClr val="accent1">
                    <a:lumMod val="50000"/>
                  </a:schemeClr>
                </a:solidFill>
              </a:rPr>
              <a:t>Pack</a:t>
            </a:r>
            <a:r>
              <a:rPr lang="en-GB" sz="3200" b="1" dirty="0">
                <a:solidFill>
                  <a:schemeClr val="accent1">
                    <a:lumMod val="50000"/>
                  </a:schemeClr>
                </a:solidFill>
              </a:rPr>
              <a:t> 19 - November 2016</a:t>
            </a:r>
          </a:p>
        </p:txBody>
      </p:sp>
      <p:sp>
        <p:nvSpPr>
          <p:cNvPr id="4" name="Footer Placeholder 3"/>
          <p:cNvSpPr>
            <a:spLocks noGrp="1"/>
          </p:cNvSpPr>
          <p:nvPr>
            <p:ph type="ftr" sz="quarter" idx="11"/>
          </p:nvPr>
        </p:nvSpPr>
        <p:spPr/>
        <p:txBody>
          <a:bodyPr/>
          <a:lstStyle/>
          <a:p>
            <a:r>
              <a:rPr lang="en-GB"/>
              <a:t>Joint Inspection Group Limited - Shared HSSE Incidents</a:t>
            </a:r>
          </a:p>
        </p:txBody>
      </p:sp>
      <p:sp>
        <p:nvSpPr>
          <p:cNvPr id="5" name="Slide Number Placeholder 4"/>
          <p:cNvSpPr>
            <a:spLocks noGrp="1"/>
          </p:cNvSpPr>
          <p:nvPr>
            <p:ph type="sldNum" sz="quarter" idx="12"/>
          </p:nvPr>
        </p:nvSpPr>
        <p:spPr/>
        <p:txBody>
          <a:bodyPr/>
          <a:lstStyle/>
          <a:p>
            <a:fld id="{4D4EE5DA-5178-40E9-8AFF-989256771208}" type="slidenum">
              <a:rPr lang="en-GB" smtClean="0"/>
              <a:t>1</a:t>
            </a:fld>
            <a:endParaRPr lang="en-GB"/>
          </a:p>
        </p:txBody>
      </p:sp>
      <p:sp>
        <p:nvSpPr>
          <p:cNvPr id="6" name="Date Placeholder 5"/>
          <p:cNvSpPr>
            <a:spLocks noGrp="1"/>
          </p:cNvSpPr>
          <p:nvPr>
            <p:ph type="dt" sz="half" idx="10"/>
          </p:nvPr>
        </p:nvSpPr>
        <p:spPr/>
        <p:txBody>
          <a:bodyPr/>
          <a:lstStyle/>
          <a:p>
            <a:fld id="{FA89F166-357F-4745-BE30-2705393FEEE1}" type="datetime1">
              <a:rPr lang="en-GB" smtClean="0"/>
              <a:t>14/11/2016</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
        <p:nvSpPr>
          <p:cNvPr id="8" name="Subtitle 7"/>
          <p:cNvSpPr>
            <a:spLocks noGrp="1" noChangeArrowheads="1"/>
          </p:cNvSpPr>
          <p:nvPr>
            <p:ph type="subTitle" idx="1"/>
          </p:nvPr>
        </p:nvSpPr>
        <p:spPr bwMode="auto">
          <a:xfrm>
            <a:off x="1524000" y="4839417"/>
            <a:ext cx="9144000" cy="1421928"/>
          </a:xfrm>
          <a:prstGeom prst="rect">
            <a:avLst/>
          </a:prstGeom>
          <a:noFill/>
          <a:ln w="9525">
            <a:noFill/>
            <a:miter lim="800000"/>
            <a:headEnd/>
            <a:tailEnd/>
          </a:ln>
          <a:effectLst/>
        </p:spPr>
        <p:txBody>
          <a:bodyPr anchor="ctr">
            <a:spAutoFit/>
          </a:bodyPr>
          <a:lstStyle/>
          <a:p>
            <a:r>
              <a:rPr lang="en-GB" altLang="en-US" sz="1200" dirty="0">
                <a:solidFill>
                  <a:schemeClr val="accent1">
                    <a:lumMod val="50000"/>
                  </a:schemeClr>
                </a:solidFill>
              </a:rPr>
              <a:t>This document is made available for information only and on the condition that (i) it may not be relied upon by anyone, in the conduct of their own operations or otherwise; (ii) neither JIG nor any other person or company concerned with furnishing information or data used herein (A) is liable for its accuracy or completeness, or for any advice given in or any omission from this document, or for any consequences whatsoever resulting directly or indirectly from any use made of this document by any person, even if there was a failure to exercise reasonable care on the part of the issuing company or any other person or company as aforesaid; or (B) make any claim, representation or warranty, express or implied, that acting in accordance with this document will produce any particular results with regard to the subject matter contained herein or satisfy the requirements of any applicable federal, state or local laws and regulations; and (iii) nothing in this document constitutes technical advice, if such advice is required it should be sought from a qualified professional adviser.</a:t>
            </a:r>
          </a:p>
        </p:txBody>
      </p:sp>
    </p:spTree>
    <p:extLst>
      <p:ext uri="{BB962C8B-B14F-4D97-AF65-F5344CB8AC3E}">
        <p14:creationId xmlns:p14="http://schemas.microsoft.com/office/powerpoint/2010/main" val="200260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4296"/>
          </a:xfrm>
        </p:spPr>
        <p:txBody>
          <a:bodyPr>
            <a:normAutofit/>
          </a:bodyPr>
          <a:lstStyle/>
          <a:p>
            <a:r>
              <a:rPr lang="en-GB" b="1" dirty="0">
                <a:solidFill>
                  <a:schemeClr val="accent1">
                    <a:lumMod val="50000"/>
                  </a:schemeClr>
                </a:solidFill>
              </a:rPr>
              <a:t>Manual Handling Injury </a:t>
            </a:r>
            <a:br>
              <a:rPr lang="en-GB" b="1" dirty="0">
                <a:solidFill>
                  <a:schemeClr val="accent1">
                    <a:lumMod val="50000"/>
                  </a:schemeClr>
                </a:solidFill>
              </a:rPr>
            </a:br>
            <a:r>
              <a:rPr lang="en-GB" sz="1800" b="1" dirty="0">
                <a:solidFill>
                  <a:schemeClr val="accent1">
                    <a:lumMod val="50000"/>
                  </a:schemeClr>
                </a:solidFill>
              </a:rPr>
              <a:t>LFI 2016-20</a:t>
            </a:r>
            <a:endParaRPr lang="en-GB" sz="3200" b="1" dirty="0">
              <a:solidFill>
                <a:schemeClr val="accent1">
                  <a:lumMod val="50000"/>
                </a:schemeClr>
              </a:solidFill>
            </a:endParaRPr>
          </a:p>
        </p:txBody>
      </p:sp>
      <p:sp>
        <p:nvSpPr>
          <p:cNvPr id="3" name="Content Placeholder 2"/>
          <p:cNvSpPr>
            <a:spLocks noGrp="1"/>
          </p:cNvSpPr>
          <p:nvPr>
            <p:ph idx="1"/>
          </p:nvPr>
        </p:nvSpPr>
        <p:spPr>
          <a:xfrm>
            <a:off x="821723" y="1405496"/>
            <a:ext cx="7663250" cy="1584839"/>
          </a:xfrm>
        </p:spPr>
        <p:txBody>
          <a:bodyPr>
            <a:noAutofit/>
          </a:bodyPr>
          <a:lstStyle/>
          <a:p>
            <a:pPr marL="0" indent="0">
              <a:buNone/>
            </a:pPr>
            <a:r>
              <a:rPr lang="en-GB" sz="2200" b="1" u="sng" dirty="0">
                <a:solidFill>
                  <a:schemeClr val="accent1">
                    <a:lumMod val="50000"/>
                  </a:schemeClr>
                </a:solidFill>
              </a:rPr>
              <a:t>Incident Summary</a:t>
            </a:r>
          </a:p>
          <a:p>
            <a:pPr marL="0" indent="0" algn="just">
              <a:buNone/>
            </a:pPr>
            <a:r>
              <a:rPr lang="en-GB" sz="1400" dirty="0">
                <a:solidFill>
                  <a:schemeClr val="accent1">
                    <a:lumMod val="50000"/>
                  </a:schemeClr>
                </a:solidFill>
              </a:rPr>
              <a:t>An Operator was removing a composite hydrant pit lid, lost grip of the handle and trapped a finger in between the lid and the ground. This resulted in a fracture of the top of the finger. </a:t>
            </a:r>
            <a:r>
              <a:rPr lang="en-US" sz="1400" dirty="0">
                <a:solidFill>
                  <a:schemeClr val="accent1">
                    <a:lumMod val="50000"/>
                  </a:schemeClr>
                </a:solidFill>
              </a:rPr>
              <a:t>There was no evidence of other  factors contributing to the incident such as  fatigue, use of drugs or alcohol or external / personal circumstances. Appropriate first aid was provided very soon after the incident occurred that prevented further potential complications associated with swelling. </a:t>
            </a:r>
          </a:p>
          <a:p>
            <a:pPr marL="0" indent="0">
              <a:buNone/>
            </a:pPr>
            <a:endParaRPr lang="en-US" sz="2400" dirty="0"/>
          </a:p>
          <a:p>
            <a:pPr marL="0" indent="0">
              <a:buNone/>
            </a:pPr>
            <a:endParaRPr lang="en-GB" sz="2200" b="1" dirty="0">
              <a:solidFill>
                <a:schemeClr val="accent1">
                  <a:lumMod val="50000"/>
                </a:schemeClr>
              </a:solidFill>
            </a:endParaRPr>
          </a:p>
        </p:txBody>
      </p:sp>
      <p:sp>
        <p:nvSpPr>
          <p:cNvPr id="4" name="Date Placeholder 3"/>
          <p:cNvSpPr>
            <a:spLocks noGrp="1"/>
          </p:cNvSpPr>
          <p:nvPr>
            <p:ph type="dt" sz="half" idx="10"/>
          </p:nvPr>
        </p:nvSpPr>
        <p:spPr/>
        <p:txBody>
          <a:bodyPr/>
          <a:lstStyle/>
          <a:p>
            <a:fld id="{FC8A96CF-7728-47AB-B77D-CA88E34CECFE}" type="datetime1">
              <a:rPr lang="en-GB" smtClean="0"/>
              <a:pPr/>
              <a:t>14/11/2016</a:t>
            </a:fld>
            <a:endParaRPr lang="en-GB" dirty="0"/>
          </a:p>
        </p:txBody>
      </p:sp>
      <p:sp>
        <p:nvSpPr>
          <p:cNvPr id="5" name="Footer Placeholder 4"/>
          <p:cNvSpPr>
            <a:spLocks noGrp="1"/>
          </p:cNvSpPr>
          <p:nvPr>
            <p:ph type="ftr" sz="quarter" idx="11"/>
          </p:nvPr>
        </p:nvSpPr>
        <p:spPr/>
        <p:txBody>
          <a:bodyPr/>
          <a:lstStyle/>
          <a:p>
            <a:r>
              <a:rPr lang="en-GB"/>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pPr/>
              <a:t>10</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
        <p:nvSpPr>
          <p:cNvPr id="8" name="TextBox 7"/>
          <p:cNvSpPr txBox="1"/>
          <p:nvPr/>
        </p:nvSpPr>
        <p:spPr>
          <a:xfrm>
            <a:off x="821993" y="6147856"/>
            <a:ext cx="10454208" cy="338554"/>
          </a:xfrm>
          <a:prstGeom prst="rect">
            <a:avLst/>
          </a:prstGeom>
          <a:noFill/>
        </p:spPr>
        <p:txBody>
          <a:bodyPr wrap="square" rtlCol="0">
            <a:spAutoFit/>
          </a:bodyPr>
          <a:lstStyle/>
          <a:p>
            <a:pPr algn="ctr">
              <a:spcBef>
                <a:spcPct val="50000"/>
              </a:spcBef>
            </a:pPr>
            <a:r>
              <a:rPr lang="en-GB" altLang="en-US" sz="1600" b="1" dirty="0">
                <a:solidFill>
                  <a:srgbClr val="FF0000"/>
                </a:solidFill>
                <a:cs typeface="Arial" charset="0"/>
              </a:rPr>
              <a:t>Can you think of a similar situation that </a:t>
            </a:r>
            <a:r>
              <a:rPr lang="en-GB" altLang="en-US" sz="1600" b="1" i="1" dirty="0">
                <a:solidFill>
                  <a:srgbClr val="FF0000"/>
                </a:solidFill>
                <a:cs typeface="Arial" charset="0"/>
              </a:rPr>
              <a:t>you</a:t>
            </a:r>
            <a:r>
              <a:rPr lang="en-GB" altLang="en-US" sz="1600" b="1" dirty="0">
                <a:solidFill>
                  <a:srgbClr val="FF0000"/>
                </a:solidFill>
                <a:cs typeface="Arial" charset="0"/>
              </a:rPr>
              <a:t> have experienced or witnessed and did you report it?</a:t>
            </a:r>
          </a:p>
        </p:txBody>
      </p:sp>
      <p:sp>
        <p:nvSpPr>
          <p:cNvPr id="9" name="Content Placeholder 2"/>
          <p:cNvSpPr txBox="1">
            <a:spLocks/>
          </p:cNvSpPr>
          <p:nvPr/>
        </p:nvSpPr>
        <p:spPr>
          <a:xfrm>
            <a:off x="807169" y="2886139"/>
            <a:ext cx="10742279" cy="1339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200" b="1" u="sng" dirty="0">
                <a:solidFill>
                  <a:schemeClr val="accent1">
                    <a:lumMod val="50000"/>
                  </a:schemeClr>
                </a:solidFill>
              </a:rPr>
              <a:t>Causes</a:t>
            </a:r>
          </a:p>
          <a:p>
            <a:pPr lvl="0" fontAlgn="base">
              <a:spcBef>
                <a:spcPts val="0"/>
              </a:spcBef>
            </a:pPr>
            <a:r>
              <a:rPr lang="en-GB" sz="1400" dirty="0">
                <a:solidFill>
                  <a:schemeClr val="accent1">
                    <a:lumMod val="50000"/>
                  </a:schemeClr>
                </a:solidFill>
              </a:rPr>
              <a:t>The Operator adopted an incorrect manual handling technique and body position for the task.  </a:t>
            </a:r>
            <a:r>
              <a:rPr lang="en-AU" sz="1400" dirty="0">
                <a:solidFill>
                  <a:schemeClr val="accent1">
                    <a:lumMod val="50000"/>
                  </a:schemeClr>
                </a:solidFill>
              </a:rPr>
              <a:t>The f</a:t>
            </a:r>
            <a:r>
              <a:rPr lang="en-US" sz="1400" dirty="0" err="1">
                <a:solidFill>
                  <a:schemeClr val="accent1">
                    <a:lumMod val="50000"/>
                  </a:schemeClr>
                </a:solidFill>
              </a:rPr>
              <a:t>ree</a:t>
            </a:r>
            <a:r>
              <a:rPr lang="en-US" sz="1400" dirty="0">
                <a:solidFill>
                  <a:schemeClr val="accent1">
                    <a:lumMod val="50000"/>
                  </a:schemeClr>
                </a:solidFill>
              </a:rPr>
              <a:t> hand was positioned horizontally on the ground rather than positioned on the knee and the movement of the pit lid was across the body rather than to the right (lifting hand) side. Complacency may have set in on this regular task.</a:t>
            </a:r>
          </a:p>
          <a:p>
            <a:pPr fontAlgn="base">
              <a:spcBef>
                <a:spcPts val="0"/>
              </a:spcBef>
            </a:pPr>
            <a:r>
              <a:rPr lang="en-GB" sz="1400" dirty="0">
                <a:solidFill>
                  <a:schemeClr val="accent1">
                    <a:lumMod val="50000"/>
                  </a:schemeClr>
                </a:solidFill>
              </a:rPr>
              <a:t>There was no external visual indication of pit lid tether location, which can cause snagging when lifting the lid.</a:t>
            </a:r>
            <a:endParaRPr lang="en-US" sz="1400" dirty="0">
              <a:solidFill>
                <a:schemeClr val="accent1">
                  <a:lumMod val="50000"/>
                </a:schemeClr>
              </a:solidFill>
            </a:endParaRPr>
          </a:p>
          <a:p>
            <a:pPr lvl="0" fontAlgn="base"/>
            <a:endParaRPr lang="en-US" sz="1400" dirty="0"/>
          </a:p>
        </p:txBody>
      </p:sp>
      <p:sp>
        <p:nvSpPr>
          <p:cNvPr id="10" name="Content Placeholder 2"/>
          <p:cNvSpPr txBox="1">
            <a:spLocks/>
          </p:cNvSpPr>
          <p:nvPr/>
        </p:nvSpPr>
        <p:spPr>
          <a:xfrm>
            <a:off x="809068" y="4232783"/>
            <a:ext cx="10515600" cy="1833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200" b="1" u="sng" dirty="0">
                <a:solidFill>
                  <a:schemeClr val="accent1">
                    <a:lumMod val="50000"/>
                  </a:schemeClr>
                </a:solidFill>
              </a:rPr>
              <a:t>Toolbox Discussion Points</a:t>
            </a:r>
          </a:p>
          <a:p>
            <a:pPr lvl="0" fontAlgn="base">
              <a:spcBef>
                <a:spcPts val="0"/>
              </a:spcBef>
            </a:pPr>
            <a:r>
              <a:rPr lang="en-GB" sz="1400" dirty="0">
                <a:solidFill>
                  <a:schemeClr val="accent1">
                    <a:lumMod val="50000"/>
                  </a:schemeClr>
                </a:solidFill>
              </a:rPr>
              <a:t>Are the positions of pit lid tethers on hydrant pit lids marked to avoid instances of snagging while lifting. If not, could this be discussed with the Airport Authority?</a:t>
            </a:r>
            <a:endParaRPr lang="en-US" sz="1400" dirty="0">
              <a:solidFill>
                <a:schemeClr val="accent1">
                  <a:lumMod val="50000"/>
                </a:schemeClr>
              </a:solidFill>
            </a:endParaRPr>
          </a:p>
          <a:p>
            <a:pPr lvl="0" fontAlgn="base">
              <a:spcBef>
                <a:spcPts val="0"/>
              </a:spcBef>
            </a:pPr>
            <a:r>
              <a:rPr lang="en-GB" sz="1400" dirty="0">
                <a:solidFill>
                  <a:schemeClr val="accent1">
                    <a:lumMod val="50000"/>
                  </a:schemeClr>
                </a:solidFill>
              </a:rPr>
              <a:t>How can you avoid complacency and continuously adopt the correct manual handling technique when lifting hydrant pit lids? </a:t>
            </a:r>
          </a:p>
          <a:p>
            <a:pPr lvl="0" fontAlgn="base">
              <a:spcBef>
                <a:spcPts val="0"/>
              </a:spcBef>
            </a:pPr>
            <a:r>
              <a:rPr lang="en-GB" sz="1400" dirty="0">
                <a:solidFill>
                  <a:schemeClr val="accent1">
                    <a:lumMod val="50000"/>
                  </a:schemeClr>
                </a:solidFill>
              </a:rPr>
              <a:t>Are Supervisors spending sufficient time on the apron to witness pit lid lifting operations and to provide feedback to the Operators if incorrect manual handling techniques are being applied? </a:t>
            </a:r>
            <a:endParaRPr lang="en-US" sz="1400" dirty="0">
              <a:solidFill>
                <a:schemeClr val="accent1">
                  <a:lumMod val="50000"/>
                </a:schemeClr>
              </a:solidFill>
            </a:endParaRPr>
          </a:p>
          <a:p>
            <a:pPr fontAlgn="base">
              <a:spcBef>
                <a:spcPts val="0"/>
              </a:spcBef>
            </a:pPr>
            <a:r>
              <a:rPr lang="en-GB" sz="1400" dirty="0">
                <a:solidFill>
                  <a:schemeClr val="accent1">
                    <a:lumMod val="50000"/>
                  </a:schemeClr>
                </a:solidFill>
              </a:rPr>
              <a:t>Are you sufficiently familiar with what to do in the event of a medical emergency.</a:t>
            </a:r>
            <a:endParaRPr lang="en-US" sz="1400" dirty="0">
              <a:solidFill>
                <a:schemeClr val="accent1">
                  <a:lumMod val="50000"/>
                </a:schemeClr>
              </a:solidFill>
            </a:endParaRPr>
          </a:p>
          <a:p>
            <a:pPr marL="0" indent="0">
              <a:buNone/>
            </a:pPr>
            <a:endParaRPr lang="en-GB" sz="1100" b="1" u="sng" dirty="0">
              <a:solidFill>
                <a:schemeClr val="accent1">
                  <a:lumMod val="50000"/>
                </a:schemeClr>
              </a:solidFill>
            </a:endParaRPr>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198" y="1474635"/>
            <a:ext cx="2561969" cy="1746360"/>
          </a:xfrm>
          <a:prstGeom prst="rect">
            <a:avLst/>
          </a:prstGeom>
          <a:noFill/>
          <a:ln>
            <a:noFill/>
          </a:ln>
          <a:extLst/>
        </p:spPr>
      </p:pic>
    </p:spTree>
    <p:extLst>
      <p:ext uri="{BB962C8B-B14F-4D97-AF65-F5344CB8AC3E}">
        <p14:creationId xmlns:p14="http://schemas.microsoft.com/office/powerpoint/2010/main" val="107375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89" y="365126"/>
            <a:ext cx="11034311" cy="619612"/>
          </a:xfrm>
        </p:spPr>
        <p:txBody>
          <a:bodyPr>
            <a:normAutofit fontScale="90000"/>
          </a:bodyPr>
          <a:lstStyle/>
          <a:p>
            <a:r>
              <a:rPr lang="en-GB" b="1" dirty="0">
                <a:solidFill>
                  <a:schemeClr val="accent1">
                    <a:lumMod val="50000"/>
                  </a:schemeClr>
                </a:solidFill>
              </a:rPr>
              <a:t>FWS seal failure due to excessive surge pressure</a:t>
            </a:r>
            <a:br>
              <a:rPr lang="en-GB" b="1" dirty="0">
                <a:solidFill>
                  <a:schemeClr val="accent1">
                    <a:lumMod val="50000"/>
                  </a:schemeClr>
                </a:solidFill>
              </a:rPr>
            </a:br>
            <a:r>
              <a:rPr lang="en-GB" sz="2000" b="1" dirty="0">
                <a:solidFill>
                  <a:schemeClr val="accent1">
                    <a:lumMod val="50000"/>
                  </a:schemeClr>
                </a:solidFill>
              </a:rPr>
              <a:t>2016-21</a:t>
            </a:r>
          </a:p>
        </p:txBody>
      </p:sp>
      <p:sp>
        <p:nvSpPr>
          <p:cNvPr id="3" name="Content Placeholder 2"/>
          <p:cNvSpPr>
            <a:spLocks noGrp="1"/>
          </p:cNvSpPr>
          <p:nvPr>
            <p:ph idx="1"/>
          </p:nvPr>
        </p:nvSpPr>
        <p:spPr>
          <a:xfrm>
            <a:off x="228600" y="1145263"/>
            <a:ext cx="10215390" cy="1196693"/>
          </a:xfrm>
        </p:spPr>
        <p:txBody>
          <a:bodyPr>
            <a:noAutofit/>
          </a:bodyPr>
          <a:lstStyle/>
          <a:p>
            <a:pPr marL="0" indent="0">
              <a:buNone/>
            </a:pPr>
            <a:r>
              <a:rPr lang="en-GB" sz="1800" b="1" u="sng" dirty="0">
                <a:solidFill>
                  <a:schemeClr val="accent1">
                    <a:lumMod val="50000"/>
                  </a:schemeClr>
                </a:solidFill>
              </a:rPr>
              <a:t>Incident Summary</a:t>
            </a:r>
          </a:p>
          <a:p>
            <a:pPr marL="0" indent="0">
              <a:buNone/>
            </a:pPr>
            <a:r>
              <a:rPr lang="en-GB" sz="1400" dirty="0">
                <a:solidFill>
                  <a:schemeClr val="accent1">
                    <a:lumMod val="50000"/>
                  </a:schemeClr>
                </a:solidFill>
              </a:rPr>
              <a:t>A hydrant extension was being flushed into vehicles during commissioning and valves on a temporary manifold connected to the hydrant riser were closed too rapidly; this caused caused excessive surge pressures and resulted in a mist cloud and a 2000-3000 litre spill from one of the into-hydrant Filter Water Separator (FWS) dome seals – one of the lid bolts, which was different to the others, failed causing the dome seal to be dislodged.   Another bolt became loose, but all the other bolts were in good condition.</a:t>
            </a:r>
          </a:p>
        </p:txBody>
      </p:sp>
      <p:sp>
        <p:nvSpPr>
          <p:cNvPr id="4" name="Date Placeholder 3"/>
          <p:cNvSpPr>
            <a:spLocks noGrp="1"/>
          </p:cNvSpPr>
          <p:nvPr>
            <p:ph type="dt" sz="half" idx="10"/>
          </p:nvPr>
        </p:nvSpPr>
        <p:spPr/>
        <p:txBody>
          <a:bodyPr/>
          <a:lstStyle/>
          <a:p>
            <a:fld id="{FC8A96CF-7728-47AB-B77D-CA88E34CECFE}" type="datetime1">
              <a:rPr lang="en-GB" smtClean="0"/>
              <a:t>14/11/2016</a:t>
            </a:fld>
            <a:endParaRPr lang="en-GB" dirty="0"/>
          </a:p>
        </p:txBody>
      </p:sp>
      <p:sp>
        <p:nvSpPr>
          <p:cNvPr id="5" name="Footer Placeholder 4"/>
          <p:cNvSpPr>
            <a:spLocks noGrp="1"/>
          </p:cNvSpPr>
          <p:nvPr>
            <p:ph type="ftr" sz="quarter" idx="11"/>
          </p:nvPr>
        </p:nvSpPr>
        <p:spPr/>
        <p:txBody>
          <a:bodyPr/>
          <a:lstStyle/>
          <a:p>
            <a:r>
              <a:rPr lang="en-GB" dirty="0"/>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t>11</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
        <p:nvSpPr>
          <p:cNvPr id="9" name="Content Placeholder 2"/>
          <p:cNvSpPr txBox="1">
            <a:spLocks/>
          </p:cNvSpPr>
          <p:nvPr/>
        </p:nvSpPr>
        <p:spPr>
          <a:xfrm>
            <a:off x="231785" y="2424989"/>
            <a:ext cx="9896951" cy="1317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u="sng" dirty="0">
                <a:solidFill>
                  <a:schemeClr val="accent1">
                    <a:lumMod val="50000"/>
                  </a:schemeClr>
                </a:solidFill>
              </a:rPr>
              <a:t>Causes</a:t>
            </a:r>
          </a:p>
          <a:p>
            <a:pPr>
              <a:spcBef>
                <a:spcPts val="600"/>
              </a:spcBef>
            </a:pPr>
            <a:r>
              <a:rPr lang="en-GB" sz="1400" dirty="0">
                <a:solidFill>
                  <a:schemeClr val="accent1">
                    <a:lumMod val="50000"/>
                  </a:schemeClr>
                </a:solidFill>
              </a:rPr>
              <a:t>Valve closure times on the flushing manifold were not calculated to ensure that high surge pressures were not generated.</a:t>
            </a:r>
          </a:p>
          <a:p>
            <a:pPr>
              <a:spcBef>
                <a:spcPts val="0"/>
              </a:spcBef>
            </a:pPr>
            <a:r>
              <a:rPr lang="en-GB" sz="1400" dirty="0">
                <a:solidFill>
                  <a:schemeClr val="accent1">
                    <a:lumMod val="50000"/>
                  </a:schemeClr>
                </a:solidFill>
              </a:rPr>
              <a:t>The hoses to the vehicles were downstream of the manifold valves so they were unable to provide any surge pressure attenuation.</a:t>
            </a:r>
          </a:p>
          <a:p>
            <a:pPr>
              <a:spcBef>
                <a:spcPts val="0"/>
              </a:spcBef>
            </a:pPr>
            <a:r>
              <a:rPr lang="en-GB" sz="1400" dirty="0">
                <a:solidFill>
                  <a:schemeClr val="accent1">
                    <a:lumMod val="50000"/>
                  </a:schemeClr>
                </a:solidFill>
              </a:rPr>
              <a:t>The failed bolt, which was different to all the other bolts, sheared off at the weld between the threaded shaft and the head.</a:t>
            </a:r>
          </a:p>
        </p:txBody>
      </p:sp>
      <p:sp>
        <p:nvSpPr>
          <p:cNvPr id="10" name="Content Placeholder 2"/>
          <p:cNvSpPr txBox="1">
            <a:spLocks/>
          </p:cNvSpPr>
          <p:nvPr/>
        </p:nvSpPr>
        <p:spPr>
          <a:xfrm>
            <a:off x="231787" y="3771347"/>
            <a:ext cx="4948474" cy="23052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1800" b="1" u="sng" dirty="0">
                <a:solidFill>
                  <a:schemeClr val="accent1">
                    <a:lumMod val="50000"/>
                  </a:schemeClr>
                </a:solidFill>
              </a:rPr>
              <a:t>Toolbox Discussion Points</a:t>
            </a:r>
          </a:p>
          <a:p>
            <a:pPr>
              <a:spcBef>
                <a:spcPts val="0"/>
              </a:spcBef>
            </a:pPr>
            <a:r>
              <a:rPr lang="en-GB" sz="1400" dirty="0">
                <a:solidFill>
                  <a:schemeClr val="accent1">
                    <a:lumMod val="50000"/>
                  </a:schemeClr>
                </a:solidFill>
              </a:rPr>
              <a:t>Would an effective Management of change  (in this case the change of bolt) process  have helped avoid this incident? </a:t>
            </a:r>
          </a:p>
          <a:p>
            <a:pPr>
              <a:spcBef>
                <a:spcPts val="0"/>
              </a:spcBef>
            </a:pPr>
            <a:r>
              <a:rPr lang="en-GB" sz="1400" dirty="0">
                <a:solidFill>
                  <a:schemeClr val="accent1">
                    <a:lumMod val="50000"/>
                  </a:schemeClr>
                </a:solidFill>
              </a:rPr>
              <a:t>If flushing a hydrant into vehicles or temporary storage is required are hydrant surge pressures calculated and minimised?</a:t>
            </a:r>
          </a:p>
          <a:p>
            <a:pPr>
              <a:spcBef>
                <a:spcPts val="0"/>
              </a:spcBef>
            </a:pPr>
            <a:r>
              <a:rPr lang="en-US" sz="1400" dirty="0">
                <a:solidFill>
                  <a:schemeClr val="accent1">
                    <a:lumMod val="50000"/>
                  </a:schemeClr>
                </a:solidFill>
              </a:rPr>
              <a:t>Are filter vessel lid bolts procured from the equipment supplier?</a:t>
            </a:r>
          </a:p>
          <a:p>
            <a:pPr>
              <a:spcBef>
                <a:spcPts val="0"/>
              </a:spcBef>
            </a:pPr>
            <a:r>
              <a:rPr lang="en-US" sz="1400" dirty="0">
                <a:solidFill>
                  <a:schemeClr val="accent1">
                    <a:lumMod val="50000"/>
                  </a:schemeClr>
                </a:solidFill>
              </a:rPr>
              <a:t>If such bolts require replacement is the whole set replaced?</a:t>
            </a:r>
          </a:p>
          <a:p>
            <a:pPr>
              <a:spcBef>
                <a:spcPts val="0"/>
              </a:spcBef>
            </a:pPr>
            <a:r>
              <a:rPr lang="en-US" sz="1400" dirty="0">
                <a:solidFill>
                  <a:schemeClr val="accent1">
                    <a:lumMod val="50000"/>
                  </a:schemeClr>
                </a:solidFill>
              </a:rPr>
              <a:t>Are lid bolts tightened to a set torque advised by the manufacturer?</a:t>
            </a:r>
            <a:endParaRPr lang="en-GB" sz="1400" dirty="0">
              <a:solidFill>
                <a:schemeClr val="accent1">
                  <a:lumMod val="50000"/>
                </a:schemeClr>
              </a:solidFill>
            </a:endParaRPr>
          </a:p>
        </p:txBody>
      </p:sp>
      <p:pic>
        <p:nvPicPr>
          <p:cNvPr id="1026" name="Picture 2" descr="CAFHI%20FWS%20seal%20burst%2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260" y="3719141"/>
            <a:ext cx="3065463"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5"/>
          <p:cNvSpPr>
            <a:spLocks/>
          </p:cNvSpPr>
          <p:nvPr/>
        </p:nvSpPr>
        <p:spPr bwMode="auto">
          <a:xfrm>
            <a:off x="5651500" y="4274278"/>
            <a:ext cx="1887538" cy="1403350"/>
          </a:xfrm>
          <a:custGeom>
            <a:avLst/>
            <a:gdLst>
              <a:gd name="T0" fmla="*/ 251 w 2847"/>
              <a:gd name="T1" fmla="*/ 1952 h 2116"/>
              <a:gd name="T2" fmla="*/ 11 w 2847"/>
              <a:gd name="T3" fmla="*/ 1429 h 2116"/>
              <a:gd name="T4" fmla="*/ 0 w 2847"/>
              <a:gd name="T5" fmla="*/ 872 h 2116"/>
              <a:gd name="T6" fmla="*/ 251 w 2847"/>
              <a:gd name="T7" fmla="*/ 283 h 2116"/>
              <a:gd name="T8" fmla="*/ 676 w 2847"/>
              <a:gd name="T9" fmla="*/ 10 h 2116"/>
              <a:gd name="T10" fmla="*/ 1222 w 2847"/>
              <a:gd name="T11" fmla="*/ 65 h 2116"/>
              <a:gd name="T12" fmla="*/ 1331 w 2847"/>
              <a:gd name="T13" fmla="*/ 207 h 2116"/>
              <a:gd name="T14" fmla="*/ 1626 w 2847"/>
              <a:gd name="T15" fmla="*/ 0 h 2116"/>
              <a:gd name="T16" fmla="*/ 2114 w 2847"/>
              <a:gd name="T17" fmla="*/ 261 h 2116"/>
              <a:gd name="T18" fmla="*/ 2466 w 2847"/>
              <a:gd name="T19" fmla="*/ 698 h 2116"/>
              <a:gd name="T20" fmla="*/ 2847 w 2847"/>
              <a:gd name="T21" fmla="*/ 1145 h 2116"/>
              <a:gd name="T22" fmla="*/ 2836 w 2847"/>
              <a:gd name="T23" fmla="*/ 1778 h 2116"/>
              <a:gd name="T24" fmla="*/ 2673 w 2847"/>
              <a:gd name="T25" fmla="*/ 1952 h 2116"/>
              <a:gd name="T26" fmla="*/ 2280 w 2847"/>
              <a:gd name="T27" fmla="*/ 2116 h 2116"/>
              <a:gd name="T28" fmla="*/ 1920 w 2847"/>
              <a:gd name="T29" fmla="*/ 1843 h 2116"/>
              <a:gd name="T30" fmla="*/ 1735 w 2847"/>
              <a:gd name="T31" fmla="*/ 1625 h 2116"/>
              <a:gd name="T32" fmla="*/ 1506 w 2847"/>
              <a:gd name="T33" fmla="*/ 1614 h 2116"/>
              <a:gd name="T34" fmla="*/ 1276 w 2847"/>
              <a:gd name="T35" fmla="*/ 1734 h 2116"/>
              <a:gd name="T36" fmla="*/ 851 w 2847"/>
              <a:gd name="T37" fmla="*/ 1909 h 2116"/>
              <a:gd name="T38" fmla="*/ 382 w 2847"/>
              <a:gd name="T39" fmla="*/ 1985 h 2116"/>
              <a:gd name="T40" fmla="*/ 251 w 2847"/>
              <a:gd name="T41" fmla="*/ 1952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7" h="2116">
                <a:moveTo>
                  <a:pt x="251" y="1952"/>
                </a:moveTo>
                <a:lnTo>
                  <a:pt x="11" y="1429"/>
                </a:lnTo>
                <a:lnTo>
                  <a:pt x="0" y="872"/>
                </a:lnTo>
                <a:lnTo>
                  <a:pt x="251" y="283"/>
                </a:lnTo>
                <a:lnTo>
                  <a:pt x="676" y="10"/>
                </a:lnTo>
                <a:lnTo>
                  <a:pt x="1222" y="65"/>
                </a:lnTo>
                <a:lnTo>
                  <a:pt x="1331" y="207"/>
                </a:lnTo>
                <a:lnTo>
                  <a:pt x="1626" y="0"/>
                </a:lnTo>
                <a:lnTo>
                  <a:pt x="2114" y="261"/>
                </a:lnTo>
                <a:lnTo>
                  <a:pt x="2466" y="698"/>
                </a:lnTo>
                <a:lnTo>
                  <a:pt x="2847" y="1145"/>
                </a:lnTo>
                <a:lnTo>
                  <a:pt x="2836" y="1778"/>
                </a:lnTo>
                <a:lnTo>
                  <a:pt x="2673" y="1952"/>
                </a:lnTo>
                <a:lnTo>
                  <a:pt x="2280" y="2116"/>
                </a:lnTo>
                <a:lnTo>
                  <a:pt x="1920" y="1843"/>
                </a:lnTo>
                <a:lnTo>
                  <a:pt x="1735" y="1625"/>
                </a:lnTo>
                <a:lnTo>
                  <a:pt x="1506" y="1614"/>
                </a:lnTo>
                <a:lnTo>
                  <a:pt x="1276" y="1734"/>
                </a:lnTo>
                <a:lnTo>
                  <a:pt x="851" y="1909"/>
                </a:lnTo>
                <a:lnTo>
                  <a:pt x="382" y="1985"/>
                </a:lnTo>
                <a:lnTo>
                  <a:pt x="251" y="1952"/>
                </a:lnTo>
                <a:close/>
              </a:path>
            </a:pathLst>
          </a:custGeom>
          <a:noFill/>
          <a:ln w="28575" cap="flat" cmpd="sng">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6"/>
          <p:cNvSpPr>
            <a:spLocks noChangeShapeType="1"/>
          </p:cNvSpPr>
          <p:nvPr/>
        </p:nvSpPr>
        <p:spPr bwMode="auto">
          <a:xfrm flipH="1">
            <a:off x="7105651" y="4048853"/>
            <a:ext cx="228600" cy="430213"/>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 Box 2"/>
          <p:cNvSpPr txBox="1">
            <a:spLocks noChangeArrowheads="1"/>
          </p:cNvSpPr>
          <p:nvPr/>
        </p:nvSpPr>
        <p:spPr bwMode="auto">
          <a:xfrm>
            <a:off x="6996113" y="3809141"/>
            <a:ext cx="1085850" cy="257369"/>
          </a:xfrm>
          <a:prstGeom prst="rect">
            <a:avLst/>
          </a:prstGeom>
          <a:solidFill>
            <a:srgbClr val="FFFFFF"/>
          </a:solidFill>
          <a:ln w="9525">
            <a:solidFill>
              <a:srgbClr val="FF0000"/>
            </a:solidFill>
            <a:miter lim="800000"/>
            <a:headEnd/>
            <a:tailEnd/>
          </a:ln>
        </p:spPr>
        <p:txBody>
          <a:bodyPr vert="horz" wrap="square" lIns="36000" tIns="36000" rIns="36000" bIns="36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200" b="1" i="0" u="none" strike="noStrike" cap="none" normalizeH="0" baseline="0" dirty="0">
                <a:ln>
                  <a:noFill/>
                </a:ln>
                <a:solidFill>
                  <a:srgbClr val="FF0000"/>
                </a:solidFill>
                <a:effectLst/>
                <a:latin typeface="Calibri" pitchFamily="34" charset="0"/>
                <a:cs typeface="Arial" pitchFamily="34" charset="0"/>
              </a:rPr>
              <a:t>Jet mist cloud</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pic>
        <p:nvPicPr>
          <p:cNvPr id="1032" name="Picture 8" descr="CAFHI FWS seal burst 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8795" y="3719141"/>
            <a:ext cx="3181350"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Failed%20filter%20bolts%202"/>
          <p:cNvPicPr>
            <a:picLocks noChangeAspect="1" noChangeArrowheads="1"/>
          </p:cNvPicPr>
          <p:nvPr/>
        </p:nvPicPr>
        <p:blipFill rotWithShape="1">
          <a:blip r:embed="rId5">
            <a:extLst>
              <a:ext uri="{28A0092B-C50C-407E-A947-70E740481C1C}">
                <a14:useLocalDpi xmlns:a14="http://schemas.microsoft.com/office/drawing/2010/main" val="0"/>
              </a:ext>
            </a:extLst>
          </a:blip>
          <a:srcRect l="5062" r="12459" b="2174"/>
          <a:stretch/>
        </p:blipFill>
        <p:spPr bwMode="auto">
          <a:xfrm>
            <a:off x="10349470" y="1562615"/>
            <a:ext cx="656382" cy="199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Failed filter bolts 1"/>
          <p:cNvPicPr>
            <a:picLocks noChangeAspect="1" noChangeArrowheads="1"/>
          </p:cNvPicPr>
          <p:nvPr/>
        </p:nvPicPr>
        <p:blipFill rotWithShape="1">
          <a:blip r:embed="rId6">
            <a:extLst>
              <a:ext uri="{28A0092B-C50C-407E-A947-70E740481C1C}">
                <a14:useLocalDpi xmlns:a14="http://schemas.microsoft.com/office/drawing/2010/main" val="0"/>
              </a:ext>
            </a:extLst>
          </a:blip>
          <a:srcRect l="9572" r="8109"/>
          <a:stretch/>
        </p:blipFill>
        <p:spPr bwMode="auto">
          <a:xfrm>
            <a:off x="11105002" y="1517797"/>
            <a:ext cx="69004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5"/>
          <p:cNvSpPr txBox="1">
            <a:spLocks noChangeArrowheads="1"/>
          </p:cNvSpPr>
          <p:nvPr/>
        </p:nvSpPr>
        <p:spPr bwMode="auto">
          <a:xfrm rot="16200000">
            <a:off x="10828225" y="2308266"/>
            <a:ext cx="1738141" cy="261610"/>
          </a:xfrm>
          <a:prstGeom prst="rect">
            <a:avLst/>
          </a:prstGeom>
          <a:noFill/>
          <a:ln>
            <a:noFill/>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100" b="0" i="0" u="none" strike="noStrike" cap="none" normalizeH="0" baseline="0" dirty="0">
                <a:ln>
                  <a:noFill/>
                </a:ln>
                <a:solidFill>
                  <a:srgbClr val="FF0000"/>
                </a:solidFill>
                <a:effectLst/>
                <a:latin typeface="Arial" pitchFamily="34" charset="0"/>
                <a:cs typeface="Arial" pitchFamily="34" charset="0"/>
              </a:rPr>
              <a:t>Standard bolt on vessel</a:t>
            </a:r>
            <a:endParaRPr kumimoji="0" lang="en-US" altLang="en-US" sz="1800" b="0" i="0" u="none" strike="noStrike" cap="none" normalizeH="0" baseline="0" dirty="0">
              <a:ln>
                <a:noFill/>
              </a:ln>
              <a:solidFill>
                <a:srgbClr val="FF0000"/>
              </a:solidFill>
              <a:effectLst/>
              <a:latin typeface="Arial" pitchFamily="34" charset="0"/>
              <a:cs typeface="Arial" pitchFamily="34" charset="0"/>
            </a:endParaRPr>
          </a:p>
        </p:txBody>
      </p:sp>
      <p:sp>
        <p:nvSpPr>
          <p:cNvPr id="19" name="AutoShape 12"/>
          <p:cNvSpPr>
            <a:spLocks noChangeShapeType="1"/>
          </p:cNvSpPr>
          <p:nvPr/>
        </p:nvSpPr>
        <p:spPr bwMode="auto">
          <a:xfrm>
            <a:off x="9514442" y="3996772"/>
            <a:ext cx="527050" cy="957263"/>
          </a:xfrm>
          <a:prstGeom prst="straightConnector1">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FF0000"/>
              </a:solidFill>
            </a:endParaRPr>
          </a:p>
        </p:txBody>
      </p:sp>
      <p:sp>
        <p:nvSpPr>
          <p:cNvPr id="20" name="AutoShape 13"/>
          <p:cNvSpPr>
            <a:spLocks noChangeShapeType="1"/>
          </p:cNvSpPr>
          <p:nvPr/>
        </p:nvSpPr>
        <p:spPr bwMode="auto">
          <a:xfrm flipV="1">
            <a:off x="9885917" y="3308142"/>
            <a:ext cx="722313" cy="457200"/>
          </a:xfrm>
          <a:prstGeom prst="straightConnector1">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FF0000"/>
              </a:solidFill>
            </a:endParaRPr>
          </a:p>
        </p:txBody>
      </p:sp>
      <p:sp>
        <p:nvSpPr>
          <p:cNvPr id="21" name="Text Box 2"/>
          <p:cNvSpPr txBox="1">
            <a:spLocks noChangeArrowheads="1"/>
          </p:cNvSpPr>
          <p:nvPr/>
        </p:nvSpPr>
        <p:spPr bwMode="auto">
          <a:xfrm>
            <a:off x="9022317" y="3771347"/>
            <a:ext cx="863600" cy="242888"/>
          </a:xfrm>
          <a:prstGeom prst="rect">
            <a:avLst/>
          </a:prstGeom>
          <a:solidFill>
            <a:srgbClr val="FFFFFF"/>
          </a:solidFill>
          <a:ln w="9525">
            <a:solidFill>
              <a:srgbClr val="FF0000"/>
            </a:solidFill>
            <a:miter lim="800000"/>
            <a:headEnd/>
            <a:tailEnd/>
          </a:ln>
        </p:spPr>
        <p:txBody>
          <a:bodyPr vert="horz" wrap="square" lIns="36000" tIns="36000" rIns="36000" bIns="3600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en-US" sz="1100" b="1" i="0" u="none" strike="noStrike" cap="none" normalizeH="0" baseline="0" dirty="0">
                <a:ln>
                  <a:noFill/>
                </a:ln>
                <a:solidFill>
                  <a:srgbClr val="FF0000"/>
                </a:solidFill>
                <a:effectLst/>
                <a:latin typeface="Calibri" pitchFamily="34" charset="0"/>
                <a:cs typeface="Arial" pitchFamily="34" charset="0"/>
              </a:rPr>
              <a:t>Weld failure</a:t>
            </a:r>
            <a:endParaRPr kumimoji="0" lang="en-US" altLang="en-US" sz="1800" b="1" i="0" u="none" strike="noStrike" cap="none" normalizeH="0" baseline="0" dirty="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380897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3766" y="365126"/>
            <a:ext cx="10515600" cy="1174296"/>
          </a:xfrm>
        </p:spPr>
        <p:txBody>
          <a:bodyPr>
            <a:normAutofit/>
          </a:bodyPr>
          <a:lstStyle/>
          <a:p>
            <a:pPr>
              <a:lnSpc>
                <a:spcPct val="100000"/>
              </a:lnSpc>
            </a:pPr>
            <a:r>
              <a:rPr lang="en-GB" sz="4000" b="1" dirty="0">
                <a:solidFill>
                  <a:schemeClr val="accent1">
                    <a:lumMod val="50000"/>
                  </a:schemeClr>
                </a:solidFill>
              </a:rPr>
              <a:t>Aircraft Incident – </a:t>
            </a:r>
            <a:r>
              <a:rPr lang="en-GB" sz="4000" b="1" dirty="0" err="1">
                <a:solidFill>
                  <a:schemeClr val="accent1">
                    <a:lumMod val="50000"/>
                  </a:schemeClr>
                </a:solidFill>
              </a:rPr>
              <a:t>Fueller</a:t>
            </a:r>
            <a:r>
              <a:rPr lang="en-GB" sz="4000" b="1" dirty="0">
                <a:solidFill>
                  <a:schemeClr val="accent1">
                    <a:lumMod val="50000"/>
                  </a:schemeClr>
                </a:solidFill>
              </a:rPr>
              <a:t> hits aircraft</a:t>
            </a:r>
            <a:br>
              <a:rPr lang="en-GB" sz="4000" b="1" dirty="0">
                <a:solidFill>
                  <a:schemeClr val="accent1">
                    <a:lumMod val="50000"/>
                  </a:schemeClr>
                </a:solidFill>
              </a:rPr>
            </a:br>
            <a:r>
              <a:rPr lang="en-GB" sz="1400" b="1" dirty="0">
                <a:solidFill>
                  <a:schemeClr val="accent1">
                    <a:lumMod val="50000"/>
                  </a:schemeClr>
                </a:solidFill>
              </a:rPr>
              <a:t>LFI 2016-22</a:t>
            </a:r>
            <a:endParaRPr lang="en-GB" sz="2400" b="1" dirty="0">
              <a:solidFill>
                <a:schemeClr val="accent1">
                  <a:lumMod val="50000"/>
                </a:schemeClr>
              </a:solidFill>
            </a:endParaRPr>
          </a:p>
        </p:txBody>
      </p:sp>
      <p:sp>
        <p:nvSpPr>
          <p:cNvPr id="3" name="Content Placeholder 2"/>
          <p:cNvSpPr>
            <a:spLocks noGrp="1"/>
          </p:cNvSpPr>
          <p:nvPr>
            <p:ph idx="1"/>
          </p:nvPr>
        </p:nvSpPr>
        <p:spPr>
          <a:xfrm>
            <a:off x="589648" y="1418832"/>
            <a:ext cx="8874986" cy="1751881"/>
          </a:xfrm>
        </p:spPr>
        <p:txBody>
          <a:bodyPr>
            <a:noAutofit/>
          </a:bodyPr>
          <a:lstStyle/>
          <a:p>
            <a:pPr marL="0" indent="0">
              <a:buNone/>
            </a:pPr>
            <a:r>
              <a:rPr lang="en-GB" sz="2200" b="1" u="sng" dirty="0">
                <a:solidFill>
                  <a:schemeClr val="accent1">
                    <a:lumMod val="50000"/>
                  </a:schemeClr>
                </a:solidFill>
              </a:rPr>
              <a:t>Incident Summary</a:t>
            </a:r>
            <a:endParaRPr lang="fr-FR" sz="2200" b="1" u="sng" dirty="0">
              <a:solidFill>
                <a:schemeClr val="accent1">
                  <a:lumMod val="50000"/>
                </a:schemeClr>
              </a:solidFill>
            </a:endParaRPr>
          </a:p>
          <a:p>
            <a:pPr marL="0" indent="0" algn="just">
              <a:spcBef>
                <a:spcPts val="600"/>
              </a:spcBef>
              <a:buNone/>
              <a:defRPr/>
            </a:pPr>
            <a:r>
              <a:rPr lang="en-GB" sz="1400" dirty="0">
                <a:solidFill>
                  <a:schemeClr val="accent1">
                    <a:lumMod val="50000"/>
                  </a:schemeClr>
                </a:solidFill>
              </a:rPr>
              <a:t>A trainee operator on his second standalone driving day was being supervised by his trainer who was following him in a light vehicle.  As the operator approached the aircraft his trainer asked him over the radio what he thought about his positioning. The trainee didn’t understand the purpose of the question and kept on driving in the same direction. His vehicle hit the right wing (flap track fairings) of the plane. The scheduled flight had to be cancelled.</a:t>
            </a:r>
          </a:p>
          <a:p>
            <a:pPr marL="0" indent="0" algn="just">
              <a:buNone/>
            </a:pPr>
            <a:endParaRPr lang="fr-FR" sz="1400" dirty="0">
              <a:solidFill>
                <a:schemeClr val="accent1">
                  <a:lumMod val="50000"/>
                </a:schemeClr>
              </a:solidFill>
            </a:endParaRPr>
          </a:p>
          <a:p>
            <a:pPr marL="0" indent="0">
              <a:buNone/>
            </a:pPr>
            <a:endParaRPr lang="en-GB" sz="1400" dirty="0">
              <a:solidFill>
                <a:schemeClr val="accent1">
                  <a:lumMod val="50000"/>
                </a:schemeClr>
              </a:solidFill>
            </a:endParaRPr>
          </a:p>
          <a:p>
            <a:pPr marL="0" indent="0">
              <a:buNone/>
            </a:pPr>
            <a:endParaRPr lang="en-GB" sz="1400" dirty="0">
              <a:solidFill>
                <a:schemeClr val="accent1">
                  <a:lumMod val="50000"/>
                </a:schemeClr>
              </a:solidFill>
            </a:endParaRPr>
          </a:p>
        </p:txBody>
      </p:sp>
      <p:sp>
        <p:nvSpPr>
          <p:cNvPr id="4" name="Date Placeholder 3"/>
          <p:cNvSpPr>
            <a:spLocks noGrp="1"/>
          </p:cNvSpPr>
          <p:nvPr>
            <p:ph type="dt" sz="half" idx="10"/>
          </p:nvPr>
        </p:nvSpPr>
        <p:spPr/>
        <p:txBody>
          <a:bodyPr/>
          <a:lstStyle/>
          <a:p>
            <a:fld id="{FC8A96CF-7728-47AB-B77D-CA88E34CECFE}" type="datetime1">
              <a:rPr lang="en-GB" smtClean="0"/>
              <a:pPr/>
              <a:t>14/11/2016</a:t>
            </a:fld>
            <a:endParaRPr lang="en-GB" dirty="0"/>
          </a:p>
        </p:txBody>
      </p:sp>
      <p:sp>
        <p:nvSpPr>
          <p:cNvPr id="5" name="Footer Placeholder 4"/>
          <p:cNvSpPr>
            <a:spLocks noGrp="1"/>
          </p:cNvSpPr>
          <p:nvPr>
            <p:ph type="ftr" sz="quarter" idx="11"/>
          </p:nvPr>
        </p:nvSpPr>
        <p:spPr/>
        <p:txBody>
          <a:bodyPr/>
          <a:lstStyle/>
          <a:p>
            <a:r>
              <a:rPr lang="en-GB" dirty="0"/>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pPr/>
              <a:t>12</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
        <p:nvSpPr>
          <p:cNvPr id="8" name="TextBox 7"/>
          <p:cNvSpPr txBox="1"/>
          <p:nvPr/>
        </p:nvSpPr>
        <p:spPr>
          <a:xfrm>
            <a:off x="729275" y="6102614"/>
            <a:ext cx="10454208" cy="707886"/>
          </a:xfrm>
          <a:prstGeom prst="rect">
            <a:avLst/>
          </a:prstGeom>
          <a:noFill/>
        </p:spPr>
        <p:txBody>
          <a:bodyPr wrap="square" rtlCol="0">
            <a:spAutoFit/>
          </a:bodyPr>
          <a:lstStyle/>
          <a:p>
            <a:pPr algn="ctr">
              <a:spcBef>
                <a:spcPct val="50000"/>
              </a:spcBef>
            </a:pPr>
            <a:r>
              <a:rPr lang="en-GB" altLang="en-US" sz="1600" b="1" dirty="0">
                <a:solidFill>
                  <a:srgbClr val="FF0000"/>
                </a:solidFill>
                <a:cs typeface="Arial" charset="0"/>
              </a:rPr>
              <a:t>Can you think of a similar situation that </a:t>
            </a:r>
            <a:r>
              <a:rPr lang="en-GB" altLang="en-US" sz="1600" b="1" i="1" dirty="0">
                <a:solidFill>
                  <a:srgbClr val="FF0000"/>
                </a:solidFill>
                <a:cs typeface="Arial" charset="0"/>
              </a:rPr>
              <a:t>you</a:t>
            </a:r>
            <a:r>
              <a:rPr lang="en-GB" altLang="en-US" sz="1600" b="1" dirty="0">
                <a:solidFill>
                  <a:srgbClr val="FF0000"/>
                </a:solidFill>
                <a:cs typeface="Arial" charset="0"/>
              </a:rPr>
              <a:t> have experienced or witnessed and did you report it?</a:t>
            </a:r>
          </a:p>
          <a:p>
            <a:pPr algn="ctr">
              <a:spcBef>
                <a:spcPct val="50000"/>
              </a:spcBef>
            </a:pPr>
            <a:endParaRPr lang="fr-FR" altLang="en-US" sz="1600" b="1" dirty="0">
              <a:solidFill>
                <a:srgbClr val="FF0000"/>
              </a:solidFill>
              <a:cs typeface="Arial" charset="0"/>
            </a:endParaRPr>
          </a:p>
        </p:txBody>
      </p:sp>
      <p:sp>
        <p:nvSpPr>
          <p:cNvPr id="9" name="Content Placeholder 2"/>
          <p:cNvSpPr txBox="1">
            <a:spLocks/>
          </p:cNvSpPr>
          <p:nvPr/>
        </p:nvSpPr>
        <p:spPr>
          <a:xfrm>
            <a:off x="606836" y="2801791"/>
            <a:ext cx="9017492" cy="12368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200" b="1" u="sng" dirty="0">
                <a:solidFill>
                  <a:schemeClr val="accent1">
                    <a:lumMod val="50000"/>
                  </a:schemeClr>
                </a:solidFill>
              </a:rPr>
              <a:t>Causes</a:t>
            </a:r>
          </a:p>
          <a:p>
            <a:pPr algn="just">
              <a:spcBef>
                <a:spcPts val="0"/>
              </a:spcBef>
              <a:defRPr/>
            </a:pPr>
            <a:r>
              <a:rPr lang="en-GB" sz="1400" dirty="0">
                <a:solidFill>
                  <a:schemeClr val="accent1">
                    <a:lumMod val="50000"/>
                  </a:schemeClr>
                </a:solidFill>
              </a:rPr>
              <a:t>Ineffective training - Trainee  not having been trained and tested over a sufficient  period of time to be fully confident in his new standalone refuelling activity. </a:t>
            </a:r>
          </a:p>
          <a:p>
            <a:pPr algn="just">
              <a:spcBef>
                <a:spcPts val="0"/>
              </a:spcBef>
              <a:defRPr/>
            </a:pPr>
            <a:r>
              <a:rPr lang="en-GB" sz="1400" dirty="0">
                <a:solidFill>
                  <a:schemeClr val="accent1">
                    <a:lumMod val="50000"/>
                  </a:schemeClr>
                </a:solidFill>
              </a:rPr>
              <a:t>Ineffective communication – The trainer did not communicate effectively enough to avoid the incident</a:t>
            </a:r>
          </a:p>
          <a:p>
            <a:pPr>
              <a:spcBef>
                <a:spcPts val="0"/>
              </a:spcBef>
              <a:buNone/>
            </a:pPr>
            <a:endParaRPr lang="fr-FR" sz="1400" dirty="0">
              <a:solidFill>
                <a:schemeClr val="accent1">
                  <a:lumMod val="50000"/>
                </a:schemeClr>
              </a:solidFill>
            </a:endParaRPr>
          </a:p>
          <a:p>
            <a:pPr>
              <a:spcBef>
                <a:spcPts val="0"/>
              </a:spcBef>
            </a:pPr>
            <a:endParaRPr lang="fr-FR" sz="1400" dirty="0">
              <a:solidFill>
                <a:schemeClr val="accent1">
                  <a:lumMod val="50000"/>
                </a:schemeClr>
              </a:solidFill>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4328" y="1891856"/>
            <a:ext cx="2416034" cy="1812026"/>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336" y="3790371"/>
            <a:ext cx="2416034" cy="1812026"/>
          </a:xfrm>
          <a:prstGeom prst="rect">
            <a:avLst/>
          </a:prstGeom>
        </p:spPr>
      </p:pic>
      <p:sp>
        <p:nvSpPr>
          <p:cNvPr id="15" name="Content Placeholder 2"/>
          <p:cNvSpPr txBox="1">
            <a:spLocks/>
          </p:cNvSpPr>
          <p:nvPr/>
        </p:nvSpPr>
        <p:spPr>
          <a:xfrm>
            <a:off x="563918" y="4078909"/>
            <a:ext cx="8936381" cy="1943859"/>
          </a:xfrm>
          <a:prstGeom prst="rect">
            <a:avLst/>
          </a:prstGeom>
        </p:spPr>
        <p:txBody>
          <a:bodyPr vert="horz" lIns="91440" tIns="45720" rIns="91440" bIns="45720" rtlCol="0">
            <a:noAutofit/>
          </a:bodyPr>
          <a:lstStyle/>
          <a:p>
            <a:pPr>
              <a:lnSpc>
                <a:spcPct val="90000"/>
              </a:lnSpc>
              <a:spcBef>
                <a:spcPts val="1000"/>
              </a:spcBef>
              <a:spcAft>
                <a:spcPts val="1000"/>
              </a:spcAft>
              <a:defRPr/>
            </a:pPr>
            <a:r>
              <a:rPr lang="en-GB" sz="2200" b="1" u="sng" dirty="0">
                <a:solidFill>
                  <a:schemeClr val="accent1">
                    <a:lumMod val="50000"/>
                  </a:schemeClr>
                </a:solidFill>
              </a:rPr>
              <a:t>Toolbox Discussion Points</a:t>
            </a:r>
          </a:p>
          <a:p>
            <a:pPr marL="228600" lvl="0" indent="-228600" algn="just">
              <a:lnSpc>
                <a:spcPct val="90000"/>
              </a:lnSpc>
              <a:buFont typeface="Arial" panose="020B0604020202020204" pitchFamily="34" charset="0"/>
              <a:buChar char="•"/>
              <a:defRPr/>
            </a:pPr>
            <a:r>
              <a:rPr lang="en-GB" sz="1400" dirty="0">
                <a:solidFill>
                  <a:schemeClr val="accent1">
                    <a:lumMod val="50000"/>
                  </a:schemeClr>
                </a:solidFill>
              </a:rPr>
              <a:t>How can we be assured that a trainee has reached the required skill level before operating independently? How is this managed/authorised?</a:t>
            </a:r>
          </a:p>
          <a:p>
            <a:pPr marL="228600" lvl="0" indent="-228600" algn="just">
              <a:lnSpc>
                <a:spcPct val="90000"/>
              </a:lnSpc>
              <a:buFont typeface="Arial" panose="020B0604020202020204" pitchFamily="34" charset="0"/>
              <a:buChar char="•"/>
              <a:defRPr/>
            </a:pPr>
            <a:r>
              <a:rPr lang="en-GB" sz="1400" dirty="0">
                <a:solidFill>
                  <a:schemeClr val="accent1">
                    <a:lumMod val="50000"/>
                  </a:schemeClr>
                </a:solidFill>
              </a:rPr>
              <a:t>What procedure may be implemented to ensure drivers know the under wing height features of each type of plane before leaving the depot thus avoiding all collision risks ? Do you really know the standard procedure when approaching airplane parking areas? </a:t>
            </a:r>
          </a:p>
          <a:p>
            <a:pPr marL="228600" lvl="0" indent="-228600" algn="just">
              <a:lnSpc>
                <a:spcPct val="90000"/>
              </a:lnSpc>
              <a:buFont typeface="Arial" panose="020B0604020202020204" pitchFamily="34" charset="0"/>
              <a:buChar char="•"/>
              <a:defRPr/>
            </a:pPr>
            <a:r>
              <a:rPr lang="en-GB" sz="1400" dirty="0">
                <a:solidFill>
                  <a:schemeClr val="accent1">
                    <a:lumMod val="50000"/>
                  </a:schemeClr>
                </a:solidFill>
              </a:rPr>
              <a:t>How could the communication have been improved in this situation? How is supervision performed for other standalone activities performed in the training period?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1938522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31371" y="188641"/>
            <a:ext cx="10465163" cy="574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altLang="en-US" sz="2800" b="0" i="0" u="none" strike="noStrike" kern="0" cap="none" spc="0" normalizeH="0" baseline="0" noProof="0" dirty="0">
                <a:ln>
                  <a:noFill/>
                </a:ln>
                <a:solidFill>
                  <a:srgbClr val="000099"/>
                </a:solidFill>
                <a:effectLst/>
                <a:uLnTx/>
                <a:uFillTx/>
                <a:latin typeface="+mj-lt"/>
                <a:ea typeface="+mj-ea"/>
                <a:cs typeface="+mj-cs"/>
              </a:rPr>
            </a:br>
            <a:r>
              <a:rPr lang="en-GB" altLang="en-US" sz="4000" b="1" dirty="0">
                <a:solidFill>
                  <a:schemeClr val="accent1">
                    <a:lumMod val="50000"/>
                  </a:schemeClr>
                </a:solidFill>
                <a:latin typeface="+mj-lt"/>
                <a:ea typeface="+mj-ea"/>
                <a:cs typeface="+mj-cs"/>
              </a:rPr>
              <a:t>Vehicle Incident </a:t>
            </a:r>
          </a:p>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1600" b="1" dirty="0">
                <a:solidFill>
                  <a:schemeClr val="accent1">
                    <a:lumMod val="50000"/>
                  </a:schemeClr>
                </a:solidFill>
                <a:latin typeface="+mj-lt"/>
                <a:ea typeface="+mj-ea"/>
                <a:cs typeface="+mj-cs"/>
              </a:rPr>
              <a:t>LFI 2016 - 23</a:t>
            </a:r>
            <a:br>
              <a:rPr kumimoji="0" lang="en-GB" altLang="en-US" sz="1400" b="0" i="0" u="none" strike="noStrike" kern="0" cap="none" spc="0" normalizeH="0" baseline="0" noProof="0" dirty="0">
                <a:ln>
                  <a:noFill/>
                </a:ln>
                <a:solidFill>
                  <a:srgbClr val="000099"/>
                </a:solidFill>
                <a:effectLst/>
                <a:uLnTx/>
                <a:uFillTx/>
                <a:latin typeface="+mj-lt"/>
                <a:ea typeface="+mj-ea"/>
                <a:cs typeface="+mj-cs"/>
              </a:rPr>
            </a:br>
            <a:endParaRPr kumimoji="0" lang="en-GB" altLang="en-US" sz="1400" b="0" i="0" u="none" strike="noStrike" kern="0" cap="none" spc="0" normalizeH="0" baseline="0" noProof="0" dirty="0">
              <a:ln>
                <a:noFill/>
              </a:ln>
              <a:solidFill>
                <a:srgbClr val="000099"/>
              </a:solidFill>
              <a:effectLst/>
              <a:uLnTx/>
              <a:uFillTx/>
              <a:latin typeface="Calibri" pitchFamily="34" charset="0"/>
              <a:ea typeface="+mj-ea"/>
              <a:cs typeface="+mj-cs"/>
            </a:endParaRPr>
          </a:p>
        </p:txBody>
      </p:sp>
      <p:sp>
        <p:nvSpPr>
          <p:cNvPr id="3" name="Rectangle 4"/>
          <p:cNvSpPr txBox="1">
            <a:spLocks noChangeArrowheads="1"/>
          </p:cNvSpPr>
          <p:nvPr/>
        </p:nvSpPr>
        <p:spPr bwMode="auto">
          <a:xfrm>
            <a:off x="431372" y="1026648"/>
            <a:ext cx="6157801" cy="1538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90000"/>
              </a:lnSpc>
              <a:spcBef>
                <a:spcPts val="1000"/>
              </a:spcBef>
              <a:defRPr/>
            </a:pPr>
            <a:r>
              <a:rPr lang="en-GB" b="1" u="sng" dirty="0">
                <a:solidFill>
                  <a:schemeClr val="accent1">
                    <a:lumMod val="50000"/>
                  </a:schemeClr>
                </a:solidFill>
              </a:rPr>
              <a:t>Incident Summary</a:t>
            </a:r>
            <a:r>
              <a:rPr lang="fr-FR" altLang="en-US" b="1" u="sng" dirty="0">
                <a:solidFill>
                  <a:schemeClr val="accent1">
                    <a:lumMod val="50000"/>
                  </a:schemeClr>
                </a:solidFill>
              </a:rPr>
              <a:t> </a:t>
            </a:r>
          </a:p>
          <a:p>
            <a:pPr>
              <a:lnSpc>
                <a:spcPct val="90000"/>
              </a:lnSpc>
              <a:spcBef>
                <a:spcPts val="1000"/>
              </a:spcBef>
            </a:pPr>
            <a:r>
              <a:rPr lang="en-GB" sz="1400" dirty="0">
                <a:solidFill>
                  <a:schemeClr val="accent1">
                    <a:lumMod val="50000"/>
                  </a:schemeClr>
                </a:solidFill>
              </a:rPr>
              <a:t>An Operator was on his way back from the apron after completing  the second daily refuelling operation. The driver overran a stop sign and after travelling 200 meters hit a low concrete wall then a post of a building near a parking area. Fortunately the operator was wearing his seatbelt preventing him from a more severe injury although it did result in an LTI. The fuelling vehicle, severely damaged, could not be moved holding up the traffic. </a:t>
            </a:r>
          </a:p>
          <a:p>
            <a:pPr>
              <a:lnSpc>
                <a:spcPct val="90000"/>
              </a:lnSpc>
              <a:spcBef>
                <a:spcPts val="1000"/>
              </a:spcBef>
            </a:pPr>
            <a:r>
              <a:rPr lang="en-GB" sz="1400" dirty="0">
                <a:solidFill>
                  <a:schemeClr val="accent1">
                    <a:lumMod val="50000"/>
                  </a:schemeClr>
                </a:solidFill>
              </a:rPr>
              <a:t>The Operator wasn’t using any distracting devices (e.g. radio) when driving and the road along the airport is wide and the traffic was light at the time of the incident.</a:t>
            </a:r>
          </a:p>
          <a:p>
            <a:endParaRPr lang="en-US" sz="1200" dirty="0">
              <a:solidFill>
                <a:srgbClr val="FF0000"/>
              </a:solidFill>
            </a:endParaRPr>
          </a:p>
        </p:txBody>
      </p:sp>
      <p:sp>
        <p:nvSpPr>
          <p:cNvPr id="4" name="Rectangle 4"/>
          <p:cNvSpPr>
            <a:spLocks noChangeArrowheads="1"/>
          </p:cNvSpPr>
          <p:nvPr/>
        </p:nvSpPr>
        <p:spPr bwMode="auto">
          <a:xfrm>
            <a:off x="431371" y="3417090"/>
            <a:ext cx="11473035" cy="121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nSpc>
                <a:spcPct val="90000"/>
              </a:lnSpc>
              <a:spcBef>
                <a:spcPts val="1000"/>
              </a:spcBef>
              <a:defRPr/>
            </a:pPr>
            <a:r>
              <a:rPr lang="fr-FR" b="1" u="sng" dirty="0">
                <a:solidFill>
                  <a:schemeClr val="accent1">
                    <a:lumMod val="50000"/>
                  </a:schemeClr>
                </a:solidFill>
              </a:rPr>
              <a:t>Causes</a:t>
            </a:r>
          </a:p>
          <a:p>
            <a:pPr marL="228600" indent="-228600">
              <a:lnSpc>
                <a:spcPct val="90000"/>
              </a:lnSpc>
              <a:spcBef>
                <a:spcPts val="1000"/>
              </a:spcBef>
              <a:buFont typeface="Arial" panose="020B0604020202020204" pitchFamily="34" charset="0"/>
              <a:buChar char="•"/>
              <a:defRPr/>
            </a:pPr>
            <a:r>
              <a:rPr lang="en-GB" sz="1400" dirty="0">
                <a:solidFill>
                  <a:schemeClr val="accent1">
                    <a:lumMod val="50000"/>
                  </a:schemeClr>
                </a:solidFill>
              </a:rPr>
              <a:t>The Operator said he had no recollection of the incident. </a:t>
            </a:r>
          </a:p>
          <a:p>
            <a:pPr marL="228600" indent="-228600">
              <a:lnSpc>
                <a:spcPct val="90000"/>
              </a:lnSpc>
              <a:buFont typeface="Arial" panose="020B0604020202020204" pitchFamily="34" charset="0"/>
              <a:buChar char="•"/>
              <a:defRPr/>
            </a:pPr>
            <a:r>
              <a:rPr lang="en-GB" sz="1400" dirty="0">
                <a:solidFill>
                  <a:schemeClr val="accent1">
                    <a:lumMod val="50000"/>
                  </a:schemeClr>
                </a:solidFill>
              </a:rPr>
              <a:t>Sleep could have been a cause as there were no visible braking marks on the road. However he had just come off a rest period.</a:t>
            </a:r>
          </a:p>
          <a:p>
            <a:pPr marL="85725" indent="-85725">
              <a:buFont typeface="Arial" pitchFamily="34" charset="0"/>
              <a:buChar char="•"/>
            </a:pPr>
            <a:endParaRPr lang="fr-FR" sz="1200" dirty="0">
              <a:solidFill>
                <a:srgbClr val="FF0000"/>
              </a:solidFill>
            </a:endParaRPr>
          </a:p>
          <a:p>
            <a:pPr marL="180000" lvl="0" indent="-180000"/>
            <a:endParaRPr lang="en-GB" sz="1200" dirty="0">
              <a:solidFill>
                <a:srgbClr val="FF0000"/>
              </a:solidFill>
            </a:endParaRPr>
          </a:p>
        </p:txBody>
      </p:sp>
      <p:sp>
        <p:nvSpPr>
          <p:cNvPr id="5" name="TextBox 9"/>
          <p:cNvSpPr txBox="1">
            <a:spLocks noChangeArrowheads="1"/>
          </p:cNvSpPr>
          <p:nvPr/>
        </p:nvSpPr>
        <p:spPr bwMode="auto">
          <a:xfrm>
            <a:off x="433558" y="4421764"/>
            <a:ext cx="11650441" cy="14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spcBef>
                <a:spcPts val="1000"/>
              </a:spcBef>
              <a:defRPr/>
            </a:pPr>
            <a:r>
              <a:rPr lang="en-GB" b="1" u="sng" dirty="0">
                <a:solidFill>
                  <a:schemeClr val="accent1">
                    <a:lumMod val="50000"/>
                  </a:schemeClr>
                </a:solidFill>
                <a:latin typeface="+mn-lt"/>
              </a:rPr>
              <a:t>Toolbox Discussion Points</a:t>
            </a:r>
            <a:r>
              <a:rPr lang="fr-FR" b="1" u="sng" dirty="0">
                <a:solidFill>
                  <a:schemeClr val="accent1">
                    <a:lumMod val="50000"/>
                  </a:schemeClr>
                </a:solidFill>
                <a:latin typeface="+mn-lt"/>
              </a:rPr>
              <a:t> </a:t>
            </a:r>
          </a:p>
          <a:p>
            <a:pPr marL="228600" indent="-228600">
              <a:lnSpc>
                <a:spcPct val="90000"/>
              </a:lnSpc>
              <a:spcBef>
                <a:spcPts val="1000"/>
              </a:spcBef>
              <a:buFont typeface="Arial" panose="020B0604020202020204" pitchFamily="34" charset="0"/>
              <a:buChar char="•"/>
              <a:defRPr/>
            </a:pPr>
            <a:r>
              <a:rPr lang="en-GB" sz="1400" dirty="0">
                <a:solidFill>
                  <a:schemeClr val="accent1">
                    <a:lumMod val="50000"/>
                  </a:schemeClr>
                </a:solidFill>
                <a:latin typeface="+mn-lt"/>
              </a:rPr>
              <a:t>With operators, discuss about role and importance of  fastening seatbelts even at low speed. What checks do you perform to ensure they always wear their seatbelt? </a:t>
            </a:r>
          </a:p>
          <a:p>
            <a:pPr marL="228600" indent="-228600">
              <a:lnSpc>
                <a:spcPct val="90000"/>
              </a:lnSpc>
              <a:buFont typeface="Arial" panose="020B0604020202020204" pitchFamily="34" charset="0"/>
              <a:buChar char="•"/>
              <a:defRPr/>
            </a:pPr>
            <a:r>
              <a:rPr lang="en-GB" sz="1400" dirty="0">
                <a:solidFill>
                  <a:schemeClr val="accent1">
                    <a:lumMod val="50000"/>
                  </a:schemeClr>
                </a:solidFill>
                <a:latin typeface="+mn-lt"/>
              </a:rPr>
              <a:t>What medical assessments do personnel have before starting employment to ensure their fitness for the activities required of them? What health surveillance is performed to ensure their ongoing fitness? </a:t>
            </a:r>
          </a:p>
          <a:p>
            <a:pPr marL="228600" indent="-228600">
              <a:lnSpc>
                <a:spcPct val="90000"/>
              </a:lnSpc>
              <a:buFont typeface="Arial" panose="020B0604020202020204" pitchFamily="34" charset="0"/>
              <a:buChar char="•"/>
              <a:defRPr/>
            </a:pPr>
            <a:r>
              <a:rPr lang="en-GB" sz="1400" dirty="0">
                <a:solidFill>
                  <a:schemeClr val="accent1">
                    <a:lumMod val="50000"/>
                  </a:schemeClr>
                </a:solidFill>
                <a:latin typeface="+mn-lt"/>
              </a:rPr>
              <a:t>Do you undertake defensive driving training? Does this include the topic of fatigue? </a:t>
            </a:r>
          </a:p>
        </p:txBody>
      </p:sp>
      <p:pic>
        <p:nvPicPr>
          <p:cNvPr id="6" name="Picture 2"/>
          <p:cNvPicPr>
            <a:picLocks noChangeAspect="1" noChangeArrowheads="1"/>
          </p:cNvPicPr>
          <p:nvPr/>
        </p:nvPicPr>
        <p:blipFill>
          <a:blip r:embed="rId2" cstate="print"/>
          <a:srcRect/>
          <a:stretch>
            <a:fillRect/>
          </a:stretch>
        </p:blipFill>
        <p:spPr bwMode="auto">
          <a:xfrm>
            <a:off x="8975261" y="1092845"/>
            <a:ext cx="3073400" cy="21717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589173" y="1052736"/>
            <a:ext cx="2358095" cy="2212082"/>
          </a:xfrm>
          <a:prstGeom prst="rect">
            <a:avLst/>
          </a:prstGeom>
          <a:noFill/>
          <a:ln w="9525">
            <a:noFill/>
            <a:miter lim="800000"/>
            <a:headEnd/>
            <a:tailEnd/>
          </a:ln>
        </p:spPr>
      </p:pic>
      <p:sp>
        <p:nvSpPr>
          <p:cNvPr id="9" name="TextBox 7"/>
          <p:cNvSpPr txBox="1"/>
          <p:nvPr/>
        </p:nvSpPr>
        <p:spPr>
          <a:xfrm>
            <a:off x="47328" y="6283944"/>
            <a:ext cx="11952651" cy="307777"/>
          </a:xfrm>
          <a:prstGeom prst="rect">
            <a:avLst/>
          </a:prstGeom>
          <a:noFill/>
        </p:spPr>
        <p:txBody>
          <a:bodyPr wrap="square" rtlCol="0">
            <a:spAutoFit/>
          </a:bodyPr>
          <a:lstStyle/>
          <a:p>
            <a:pPr algn="ctr">
              <a:spcBef>
                <a:spcPct val="50000"/>
              </a:spcBef>
            </a:pPr>
            <a:r>
              <a:rPr lang="en-GB" altLang="en-US" sz="1400" b="1" dirty="0">
                <a:solidFill>
                  <a:srgbClr val="FF0000"/>
                </a:solidFill>
                <a:cs typeface="Arial" charset="0"/>
              </a:rPr>
              <a:t>Can you think of a similar situation that </a:t>
            </a:r>
            <a:r>
              <a:rPr lang="en-GB" altLang="en-US" sz="1400" b="1" i="1" dirty="0">
                <a:solidFill>
                  <a:srgbClr val="FF0000"/>
                </a:solidFill>
                <a:cs typeface="Arial" charset="0"/>
              </a:rPr>
              <a:t>you</a:t>
            </a:r>
            <a:r>
              <a:rPr lang="en-GB" altLang="en-US" sz="1400" b="1" dirty="0">
                <a:solidFill>
                  <a:srgbClr val="FF0000"/>
                </a:solidFill>
                <a:cs typeface="Arial" charset="0"/>
              </a:rPr>
              <a:t> have experienced or witnessed and did you report it?</a:t>
            </a:r>
          </a:p>
        </p:txBody>
      </p:sp>
    </p:spTree>
    <p:extLst>
      <p:ext uri="{BB962C8B-B14F-4D97-AF65-F5344CB8AC3E}">
        <p14:creationId xmlns:p14="http://schemas.microsoft.com/office/powerpoint/2010/main" val="143973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50000"/>
                  </a:schemeClr>
                </a:solidFill>
              </a:rPr>
              <a:t>Learning From Incidents</a:t>
            </a:r>
            <a:br>
              <a:rPr lang="en-GB" b="1" dirty="0">
                <a:solidFill>
                  <a:schemeClr val="accent1">
                    <a:lumMod val="50000"/>
                  </a:schemeClr>
                </a:solidFill>
              </a:rPr>
            </a:br>
            <a:r>
              <a:rPr lang="en-GB" sz="3200" b="1" dirty="0">
                <a:solidFill>
                  <a:schemeClr val="accent1">
                    <a:lumMod val="50000"/>
                  </a:schemeClr>
                </a:solidFill>
              </a:rPr>
              <a:t>How to use the JIG Toolbox Meeting Pack</a:t>
            </a:r>
          </a:p>
        </p:txBody>
      </p:sp>
      <p:sp>
        <p:nvSpPr>
          <p:cNvPr id="3" name="Content Placeholder 2"/>
          <p:cNvSpPr>
            <a:spLocks noGrp="1"/>
          </p:cNvSpPr>
          <p:nvPr>
            <p:ph idx="1"/>
          </p:nvPr>
        </p:nvSpPr>
        <p:spPr/>
        <p:txBody>
          <a:bodyPr>
            <a:normAutofit fontScale="92500" lnSpcReduction="10000"/>
          </a:bodyPr>
          <a:lstStyle/>
          <a:p>
            <a:pPr>
              <a:spcAft>
                <a:spcPct val="50000"/>
              </a:spcAft>
              <a:buFont typeface="Wingdings" panose="05000000000000000000" pitchFamily="2" charset="2"/>
              <a:buChar char="§"/>
            </a:pPr>
            <a:r>
              <a:rPr lang="en-US" altLang="en-US" sz="2600" dirty="0">
                <a:solidFill>
                  <a:schemeClr val="accent1">
                    <a:lumMod val="50000"/>
                  </a:schemeClr>
                </a:solidFill>
              </a:rPr>
              <a:t>The intention is that these slides promote a healthy, informal dialogue on safety between operators and management</a:t>
            </a:r>
          </a:p>
          <a:p>
            <a:pPr>
              <a:spcAft>
                <a:spcPct val="50000"/>
              </a:spcAft>
              <a:buFont typeface="Wingdings" panose="05000000000000000000" pitchFamily="2" charset="2"/>
              <a:buChar char="§"/>
            </a:pPr>
            <a:r>
              <a:rPr lang="en-US" altLang="en-US" sz="2600" dirty="0">
                <a:solidFill>
                  <a:schemeClr val="accent1">
                    <a:lumMod val="50000"/>
                  </a:schemeClr>
                </a:solidFill>
                <a:cs typeface="Times New Roman" charset="0"/>
              </a:rPr>
              <a:t>Slides should be shared with all operators (fuelling &amp; depot operators and maintenance technicians) during regular, informal safety meetings</a:t>
            </a:r>
          </a:p>
          <a:p>
            <a:pPr>
              <a:spcAft>
                <a:spcPct val="50000"/>
              </a:spcAft>
              <a:buFont typeface="Wingdings" panose="05000000000000000000" pitchFamily="2" charset="2"/>
              <a:buChar char="§"/>
            </a:pPr>
            <a:r>
              <a:rPr lang="en-US" altLang="en-US" sz="2600" dirty="0">
                <a:solidFill>
                  <a:schemeClr val="accent1">
                    <a:lumMod val="50000"/>
                  </a:schemeClr>
                </a:solidFill>
                <a:cs typeface="Times New Roman" charset="0"/>
              </a:rPr>
              <a:t>No need to review every incident in one Toolbox meeting. Select 1 or 2 incidents per meeting</a:t>
            </a:r>
          </a:p>
          <a:p>
            <a:pPr>
              <a:spcAft>
                <a:spcPct val="50000"/>
              </a:spcAft>
              <a:buFont typeface="Wingdings" panose="05000000000000000000" pitchFamily="2" charset="2"/>
              <a:buChar char="§"/>
            </a:pPr>
            <a:r>
              <a:rPr lang="en-US" altLang="en-US" sz="2600" dirty="0">
                <a:solidFill>
                  <a:schemeClr val="accent1">
                    <a:lumMod val="50000"/>
                  </a:schemeClr>
                </a:solidFill>
                <a:cs typeface="Times New Roman" charset="0"/>
              </a:rPr>
              <a:t>The supervisor or manager should host the meeting to aid the discussion, but should not dominate the discussion</a:t>
            </a:r>
            <a:endParaRPr lang="en-GB" sz="2600" dirty="0">
              <a:solidFill>
                <a:schemeClr val="accent1">
                  <a:lumMod val="50000"/>
                </a:schemeClr>
              </a:solidFill>
            </a:endParaRPr>
          </a:p>
          <a:p>
            <a:pPr marL="0" indent="0" algn="ctr">
              <a:buNone/>
            </a:pPr>
            <a:r>
              <a:rPr lang="en-US" altLang="en-US" sz="1900" dirty="0">
                <a:solidFill>
                  <a:srgbClr val="FF0000"/>
                </a:solidFill>
                <a:cs typeface="Times New Roman" charset="0"/>
              </a:rPr>
              <a:t>All published packs can be found in the publications section of the JIG website at</a:t>
            </a:r>
          </a:p>
          <a:p>
            <a:pPr marL="0" indent="0" algn="ctr">
              <a:buNone/>
            </a:pPr>
            <a:r>
              <a:rPr lang="en-GB" altLang="en-US" sz="1900" dirty="0">
                <a:solidFill>
                  <a:srgbClr val="FF0000"/>
                </a:solidFill>
                <a:cs typeface="Times New Roman" charset="0"/>
                <a:hlinkClick r:id="rId2"/>
              </a:rPr>
              <a:t>www.jigonline.com</a:t>
            </a:r>
            <a:endParaRPr lang="en-GB" altLang="en-US" sz="1900" dirty="0">
              <a:solidFill>
                <a:srgbClr val="FF0000"/>
              </a:solidFill>
              <a:cs typeface="Times New Roman" charset="0"/>
            </a:endParaRPr>
          </a:p>
          <a:p>
            <a:pPr marL="0" indent="0" algn="ctr">
              <a:buNone/>
            </a:pPr>
            <a:endParaRPr lang="en-US" altLang="en-US" sz="1900" dirty="0">
              <a:solidFill>
                <a:srgbClr val="FF0000"/>
              </a:solidFill>
              <a:cs typeface="Times New Roman" charset="0"/>
            </a:endParaRPr>
          </a:p>
          <a:p>
            <a:endParaRPr lang="en-GB" dirty="0"/>
          </a:p>
        </p:txBody>
      </p:sp>
      <p:sp>
        <p:nvSpPr>
          <p:cNvPr id="4" name="Date Placeholder 3"/>
          <p:cNvSpPr>
            <a:spLocks noGrp="1"/>
          </p:cNvSpPr>
          <p:nvPr>
            <p:ph type="dt" sz="half" idx="10"/>
          </p:nvPr>
        </p:nvSpPr>
        <p:spPr/>
        <p:txBody>
          <a:bodyPr/>
          <a:lstStyle/>
          <a:p>
            <a:fld id="{FC8A96CF-7728-47AB-B77D-CA88E34CECFE}" type="datetime1">
              <a:rPr lang="en-GB" smtClean="0"/>
              <a:t>14/11/2016</a:t>
            </a:fld>
            <a:endParaRPr lang="en-GB"/>
          </a:p>
        </p:txBody>
      </p:sp>
      <p:sp>
        <p:nvSpPr>
          <p:cNvPr id="5" name="Footer Placeholder 4"/>
          <p:cNvSpPr>
            <a:spLocks noGrp="1"/>
          </p:cNvSpPr>
          <p:nvPr>
            <p:ph type="ftr" sz="quarter" idx="11"/>
          </p:nvPr>
        </p:nvSpPr>
        <p:spPr/>
        <p:txBody>
          <a:bodyPr/>
          <a:lstStyle/>
          <a:p>
            <a:r>
              <a:rPr lang="en-GB"/>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t>2</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Tree>
    <p:extLst>
      <p:ext uri="{BB962C8B-B14F-4D97-AF65-F5344CB8AC3E}">
        <p14:creationId xmlns:p14="http://schemas.microsoft.com/office/powerpoint/2010/main" val="364330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50000"/>
                  </a:schemeClr>
                </a:solidFill>
              </a:rPr>
              <a:t>Learning From Incidents</a:t>
            </a:r>
            <a:br>
              <a:rPr lang="en-GB" b="1" dirty="0">
                <a:solidFill>
                  <a:schemeClr val="accent1">
                    <a:lumMod val="50000"/>
                  </a:schemeClr>
                </a:solidFill>
              </a:rPr>
            </a:br>
            <a:r>
              <a:rPr lang="en-GB" sz="3200" b="1" dirty="0">
                <a:solidFill>
                  <a:schemeClr val="accent1">
                    <a:lumMod val="50000"/>
                  </a:schemeClr>
                </a:solidFill>
              </a:rPr>
              <a:t>For every incident in this pack, ask yourself the following…</a:t>
            </a:r>
          </a:p>
        </p:txBody>
      </p:sp>
      <p:sp>
        <p:nvSpPr>
          <p:cNvPr id="3" name="Content Placeholder 2"/>
          <p:cNvSpPr>
            <a:spLocks noGrp="1"/>
          </p:cNvSpPr>
          <p:nvPr>
            <p:ph idx="1"/>
          </p:nvPr>
        </p:nvSpPr>
        <p:spPr>
          <a:xfrm>
            <a:off x="838200" y="1714146"/>
            <a:ext cx="10515600" cy="4351338"/>
          </a:xfrm>
        </p:spPr>
        <p:txBody>
          <a:bodyPr>
            <a:noAutofit/>
          </a:bodyPr>
          <a:lstStyle/>
          <a:p>
            <a:pPr>
              <a:spcAft>
                <a:spcPct val="50000"/>
              </a:spcAft>
              <a:buFont typeface="Wingdings" panose="05000000000000000000" pitchFamily="2" charset="2"/>
              <a:buChar char="§"/>
              <a:tabLst>
                <a:tab pos="457200" algn="l"/>
              </a:tabLst>
              <a:defRPr/>
            </a:pPr>
            <a:r>
              <a:rPr lang="en-GB" sz="2400" dirty="0">
                <a:solidFill>
                  <a:schemeClr val="accent1">
                    <a:lumMod val="50000"/>
                  </a:schemeClr>
                </a:solidFill>
              </a:rPr>
              <a:t>What is the potential for a similar type of incident at our site? </a:t>
            </a:r>
          </a:p>
          <a:p>
            <a:pPr>
              <a:spcAft>
                <a:spcPct val="50000"/>
              </a:spcAft>
              <a:buFont typeface="Wingdings" panose="05000000000000000000" pitchFamily="2" charset="2"/>
              <a:buChar char="§"/>
              <a:tabLst>
                <a:tab pos="457200" algn="l"/>
              </a:tabLst>
              <a:defRPr/>
            </a:pPr>
            <a:r>
              <a:rPr lang="en-GB" sz="2400" dirty="0">
                <a:solidFill>
                  <a:schemeClr val="accent1">
                    <a:lumMod val="50000"/>
                  </a:schemeClr>
                </a:solidFill>
              </a:rPr>
              <a:t>How do our risk assessments identify and adequately reflect these incidents?</a:t>
            </a:r>
          </a:p>
          <a:p>
            <a:pPr>
              <a:spcAft>
                <a:spcPct val="50000"/>
              </a:spcAft>
              <a:buFont typeface="Wingdings" panose="05000000000000000000" pitchFamily="2" charset="2"/>
              <a:buChar char="§"/>
              <a:tabLst>
                <a:tab pos="457200" algn="l"/>
              </a:tabLst>
              <a:defRPr/>
            </a:pPr>
            <a:r>
              <a:rPr lang="en-GB" sz="2400" dirty="0">
                <a:solidFill>
                  <a:schemeClr val="accent1">
                    <a:lumMod val="50000"/>
                  </a:schemeClr>
                </a:solidFill>
              </a:rPr>
              <a:t>What prevention measures are in place (procedures and practices) and how effective are they?</a:t>
            </a:r>
          </a:p>
          <a:p>
            <a:pPr>
              <a:spcAft>
                <a:spcPct val="50000"/>
              </a:spcAft>
              <a:buFont typeface="Wingdings" panose="05000000000000000000" pitchFamily="2" charset="2"/>
              <a:buChar char="§"/>
              <a:tabLst>
                <a:tab pos="457200" algn="l"/>
              </a:tabLst>
              <a:defRPr/>
            </a:pPr>
            <a:r>
              <a:rPr lang="en-GB" sz="2400" dirty="0">
                <a:solidFill>
                  <a:schemeClr val="accent1">
                    <a:lumMod val="50000"/>
                  </a:schemeClr>
                </a:solidFill>
              </a:rPr>
              <a:t>What mitigation measures are in place (safety equipment/emergency procedures) and how effective are they? </a:t>
            </a:r>
          </a:p>
          <a:p>
            <a:pPr>
              <a:spcAft>
                <a:spcPct val="50000"/>
              </a:spcAft>
              <a:buFont typeface="Wingdings" panose="05000000000000000000" pitchFamily="2" charset="2"/>
              <a:buChar char="§"/>
              <a:tabLst>
                <a:tab pos="457200" algn="l"/>
              </a:tabLst>
              <a:defRPr/>
            </a:pPr>
            <a:r>
              <a:rPr lang="en-GB" sz="2400" dirty="0">
                <a:solidFill>
                  <a:schemeClr val="accent1">
                    <a:lumMod val="50000"/>
                  </a:schemeClr>
                </a:solidFill>
              </a:rPr>
              <a:t>What can I do personally to prevent this type of incident?</a:t>
            </a:r>
          </a:p>
          <a:p>
            <a:endParaRPr lang="en-GB" sz="2200" dirty="0">
              <a:solidFill>
                <a:schemeClr val="accent1">
                  <a:lumMod val="50000"/>
                </a:schemeClr>
              </a:solidFill>
            </a:endParaRPr>
          </a:p>
        </p:txBody>
      </p:sp>
      <p:sp>
        <p:nvSpPr>
          <p:cNvPr id="4" name="Date Placeholder 3"/>
          <p:cNvSpPr>
            <a:spLocks noGrp="1"/>
          </p:cNvSpPr>
          <p:nvPr>
            <p:ph type="dt" sz="half" idx="10"/>
          </p:nvPr>
        </p:nvSpPr>
        <p:spPr/>
        <p:txBody>
          <a:bodyPr/>
          <a:lstStyle/>
          <a:p>
            <a:fld id="{FC8A96CF-7728-47AB-B77D-CA88E34CECFE}" type="datetime1">
              <a:rPr lang="en-GB" smtClean="0"/>
              <a:t>14/11/2016</a:t>
            </a:fld>
            <a:endParaRPr lang="en-GB"/>
          </a:p>
        </p:txBody>
      </p:sp>
      <p:sp>
        <p:nvSpPr>
          <p:cNvPr id="5" name="Footer Placeholder 4"/>
          <p:cNvSpPr>
            <a:spLocks noGrp="1"/>
          </p:cNvSpPr>
          <p:nvPr>
            <p:ph type="ftr" sz="quarter" idx="11"/>
          </p:nvPr>
        </p:nvSpPr>
        <p:spPr/>
        <p:txBody>
          <a:bodyPr/>
          <a:lstStyle/>
          <a:p>
            <a:r>
              <a:rPr lang="en-GB"/>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t>3</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
        <p:nvSpPr>
          <p:cNvPr id="8" name="TextBox 7"/>
          <p:cNvSpPr txBox="1"/>
          <p:nvPr/>
        </p:nvSpPr>
        <p:spPr>
          <a:xfrm>
            <a:off x="926226" y="5480709"/>
            <a:ext cx="10454208" cy="830997"/>
          </a:xfrm>
          <a:prstGeom prst="rect">
            <a:avLst/>
          </a:prstGeom>
          <a:noFill/>
        </p:spPr>
        <p:txBody>
          <a:bodyPr wrap="square" rtlCol="0">
            <a:spAutoFit/>
          </a:bodyPr>
          <a:lstStyle/>
          <a:p>
            <a:pPr algn="ctr"/>
            <a:r>
              <a:rPr lang="en-GB" sz="1600" dirty="0">
                <a:solidFill>
                  <a:srgbClr val="FF0000"/>
                </a:solidFill>
              </a:rPr>
              <a:t>If you would like further assistance or information relating to the contents of this pack, </a:t>
            </a:r>
          </a:p>
          <a:p>
            <a:pPr algn="ctr"/>
            <a:r>
              <a:rPr lang="en-GB" sz="1600" dirty="0">
                <a:solidFill>
                  <a:srgbClr val="FF0000"/>
                </a:solidFill>
              </a:rPr>
              <a:t>or if you have any information you feel will help avoid the reoccurrence of such incidents, then please contact JIG at </a:t>
            </a:r>
          </a:p>
          <a:p>
            <a:pPr algn="ctr"/>
            <a:r>
              <a:rPr lang="en-GB" sz="1600" dirty="0">
                <a:hlinkClick r:id="rId3"/>
              </a:rPr>
              <a:t>http://www.jigonline.com/contacts/</a:t>
            </a:r>
            <a:endParaRPr lang="en-GB" sz="1600" dirty="0">
              <a:solidFill>
                <a:srgbClr val="FF0000"/>
              </a:solidFill>
            </a:endParaRPr>
          </a:p>
        </p:txBody>
      </p:sp>
    </p:spTree>
    <p:extLst>
      <p:ext uri="{BB962C8B-B14F-4D97-AF65-F5344CB8AC3E}">
        <p14:creationId xmlns:p14="http://schemas.microsoft.com/office/powerpoint/2010/main" val="3778185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7051"/>
            <a:ext cx="10515600" cy="863599"/>
          </a:xfrm>
        </p:spPr>
        <p:txBody>
          <a:bodyPr>
            <a:normAutofit fontScale="90000"/>
          </a:bodyPr>
          <a:lstStyle/>
          <a:p>
            <a:r>
              <a:rPr lang="en-GB" b="1" dirty="0">
                <a:solidFill>
                  <a:schemeClr val="accent1">
                    <a:lumMod val="50000"/>
                  </a:schemeClr>
                </a:solidFill>
              </a:rPr>
              <a:t>Spill due to flange gasket failure</a:t>
            </a:r>
            <a:br>
              <a:rPr lang="en-GB" b="1" dirty="0">
                <a:solidFill>
                  <a:schemeClr val="accent1">
                    <a:lumMod val="50000"/>
                  </a:schemeClr>
                </a:solidFill>
              </a:rPr>
            </a:br>
            <a:r>
              <a:rPr lang="en-GB" sz="1800" b="1" dirty="0">
                <a:solidFill>
                  <a:schemeClr val="accent1">
                    <a:lumMod val="50000"/>
                  </a:schemeClr>
                </a:solidFill>
              </a:rPr>
              <a:t> 2016-14</a:t>
            </a:r>
            <a:endParaRPr lang="en-GB" sz="3200" b="1" dirty="0">
              <a:solidFill>
                <a:schemeClr val="accent1">
                  <a:lumMod val="50000"/>
                </a:schemeClr>
              </a:solidFill>
            </a:endParaRPr>
          </a:p>
        </p:txBody>
      </p:sp>
      <p:sp>
        <p:nvSpPr>
          <p:cNvPr id="3" name="Content Placeholder 2"/>
          <p:cNvSpPr>
            <a:spLocks noGrp="1"/>
          </p:cNvSpPr>
          <p:nvPr>
            <p:ph idx="1"/>
          </p:nvPr>
        </p:nvSpPr>
        <p:spPr>
          <a:xfrm>
            <a:off x="721958" y="1376790"/>
            <a:ext cx="7665039" cy="1276469"/>
          </a:xfrm>
        </p:spPr>
        <p:txBody>
          <a:bodyPr>
            <a:noAutofit/>
          </a:bodyPr>
          <a:lstStyle/>
          <a:p>
            <a:pPr marL="0" indent="0" algn="just">
              <a:buNone/>
            </a:pPr>
            <a:r>
              <a:rPr lang="en-GB" sz="1800" b="1" u="sng" dirty="0">
                <a:solidFill>
                  <a:schemeClr val="accent1">
                    <a:lumMod val="50000"/>
                  </a:schemeClr>
                </a:solidFill>
              </a:rPr>
              <a:t>Incident Summary</a:t>
            </a:r>
          </a:p>
          <a:p>
            <a:pPr marL="0" indent="0" algn="just">
              <a:buNone/>
            </a:pPr>
            <a:r>
              <a:rPr lang="en-GB" sz="1400" dirty="0">
                <a:solidFill>
                  <a:schemeClr val="accent1">
                    <a:lumMod val="50000"/>
                  </a:schemeClr>
                </a:solidFill>
              </a:rPr>
              <a:t>A small spill was observed while an Operator was carrying out a periodic safety inspection within the </a:t>
            </a:r>
            <a:r>
              <a:rPr lang="en-GB" sz="1400" dirty="0" err="1">
                <a:solidFill>
                  <a:schemeClr val="accent1">
                    <a:lumMod val="50000"/>
                  </a:schemeClr>
                </a:solidFill>
              </a:rPr>
              <a:t>bunded</a:t>
            </a:r>
            <a:r>
              <a:rPr lang="en-GB" sz="1400" dirty="0">
                <a:solidFill>
                  <a:schemeClr val="accent1">
                    <a:lumMod val="50000"/>
                  </a:schemeClr>
                </a:solidFill>
              </a:rPr>
              <a:t> areas of the airport depot fuel farm. He realised that the colour of the gravel under the 2” flanges had changed. On close inspection he observed that fuel droplets were leaking from one of the 3 flanges (see photo) due to a failed gasket. The said pipe was a part of the bottom drain line from one of the storage tanks that was connected to the tanks’ centralised sampling system. He depressurised the fuel pipe and stopped the leak. </a:t>
            </a:r>
            <a:endParaRPr lang="en-GB" sz="1400" b="1" dirty="0">
              <a:solidFill>
                <a:schemeClr val="accent1">
                  <a:lumMod val="50000"/>
                </a:schemeClr>
              </a:solidFill>
            </a:endParaRPr>
          </a:p>
        </p:txBody>
      </p:sp>
      <p:sp>
        <p:nvSpPr>
          <p:cNvPr id="4" name="Date Placeholder 3"/>
          <p:cNvSpPr>
            <a:spLocks noGrp="1"/>
          </p:cNvSpPr>
          <p:nvPr>
            <p:ph type="dt" sz="half" idx="10"/>
          </p:nvPr>
        </p:nvSpPr>
        <p:spPr/>
        <p:txBody>
          <a:bodyPr/>
          <a:lstStyle/>
          <a:p>
            <a:fld id="{FC8A96CF-7728-47AB-B77D-CA88E34CECFE}" type="datetime1">
              <a:rPr lang="en-GB" smtClean="0"/>
              <a:pPr/>
              <a:t>14/11/2016</a:t>
            </a:fld>
            <a:endParaRPr lang="en-GB" dirty="0"/>
          </a:p>
        </p:txBody>
      </p:sp>
      <p:sp>
        <p:nvSpPr>
          <p:cNvPr id="5" name="Footer Placeholder 4"/>
          <p:cNvSpPr>
            <a:spLocks noGrp="1"/>
          </p:cNvSpPr>
          <p:nvPr>
            <p:ph type="ftr" sz="quarter" idx="11"/>
          </p:nvPr>
        </p:nvSpPr>
        <p:spPr/>
        <p:txBody>
          <a:bodyPr/>
          <a:lstStyle/>
          <a:p>
            <a:r>
              <a:rPr lang="en-GB" dirty="0"/>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pPr/>
              <a:t>4</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
        <p:nvSpPr>
          <p:cNvPr id="8" name="TextBox 7"/>
          <p:cNvSpPr txBox="1"/>
          <p:nvPr/>
        </p:nvSpPr>
        <p:spPr>
          <a:xfrm>
            <a:off x="783351" y="6200990"/>
            <a:ext cx="10454208" cy="338554"/>
          </a:xfrm>
          <a:prstGeom prst="rect">
            <a:avLst/>
          </a:prstGeom>
          <a:noFill/>
        </p:spPr>
        <p:txBody>
          <a:bodyPr wrap="square" rtlCol="0">
            <a:spAutoFit/>
          </a:bodyPr>
          <a:lstStyle/>
          <a:p>
            <a:pPr algn="ctr">
              <a:spcBef>
                <a:spcPct val="50000"/>
              </a:spcBef>
            </a:pPr>
            <a:r>
              <a:rPr lang="en-GB" altLang="en-US" sz="1600" b="1" dirty="0">
                <a:solidFill>
                  <a:srgbClr val="FF0000"/>
                </a:solidFill>
                <a:cs typeface="Arial" charset="0"/>
              </a:rPr>
              <a:t>Can you think of a similar situation that </a:t>
            </a:r>
            <a:r>
              <a:rPr lang="en-GB" altLang="en-US" sz="1600" b="1" i="1" dirty="0">
                <a:solidFill>
                  <a:srgbClr val="FF0000"/>
                </a:solidFill>
                <a:cs typeface="Arial" charset="0"/>
              </a:rPr>
              <a:t>you</a:t>
            </a:r>
            <a:r>
              <a:rPr lang="en-GB" altLang="en-US" sz="1600" b="1" dirty="0">
                <a:solidFill>
                  <a:srgbClr val="FF0000"/>
                </a:solidFill>
                <a:cs typeface="Arial" charset="0"/>
              </a:rPr>
              <a:t> have experienced or witnessed and did you report it?</a:t>
            </a:r>
          </a:p>
        </p:txBody>
      </p:sp>
      <p:sp>
        <p:nvSpPr>
          <p:cNvPr id="9" name="Content Placeholder 2"/>
          <p:cNvSpPr txBox="1">
            <a:spLocks/>
          </p:cNvSpPr>
          <p:nvPr/>
        </p:nvSpPr>
        <p:spPr>
          <a:xfrm>
            <a:off x="737663" y="2932903"/>
            <a:ext cx="7611858" cy="14546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b="1" u="sng" dirty="0">
                <a:solidFill>
                  <a:schemeClr val="accent1">
                    <a:lumMod val="50000"/>
                  </a:schemeClr>
                </a:solidFill>
              </a:rPr>
              <a:t>Causes</a:t>
            </a:r>
          </a:p>
          <a:p>
            <a:pPr algn="just" fontAlgn="base"/>
            <a:r>
              <a:rPr lang="en-GB" sz="1400" dirty="0">
                <a:solidFill>
                  <a:schemeClr val="accent1">
                    <a:lumMod val="50000"/>
                  </a:schemeClr>
                </a:solidFill>
              </a:rPr>
              <a:t>Following incident investigation, it was observed that the thermal relief valve (TRV) was never designed/installed for the tank drain lines although installed elsewhere. It was decided to install a TRV and modify the tanks’ drain lines so that all of them can be thermal released by the same TRV. P &amp; I D drawings revised.</a:t>
            </a:r>
          </a:p>
        </p:txBody>
      </p:sp>
      <p:sp>
        <p:nvSpPr>
          <p:cNvPr id="10" name="Content Placeholder 2"/>
          <p:cNvSpPr txBox="1">
            <a:spLocks/>
          </p:cNvSpPr>
          <p:nvPr/>
        </p:nvSpPr>
        <p:spPr>
          <a:xfrm>
            <a:off x="695505" y="4218343"/>
            <a:ext cx="10951852" cy="15678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b="1" u="sng" dirty="0">
                <a:solidFill>
                  <a:schemeClr val="accent1">
                    <a:lumMod val="50000"/>
                  </a:schemeClr>
                </a:solidFill>
              </a:rPr>
              <a:t>Toolbox Discussion Points</a:t>
            </a:r>
          </a:p>
          <a:p>
            <a:pPr lvl="0" algn="just" fontAlgn="base"/>
            <a:r>
              <a:rPr lang="en-GB" sz="1400">
                <a:solidFill>
                  <a:schemeClr val="accent1">
                    <a:lumMod val="50000"/>
                  </a:schemeClr>
                </a:solidFill>
              </a:rPr>
              <a:t>Would </a:t>
            </a:r>
            <a:r>
              <a:rPr lang="en-GB" sz="1400" dirty="0">
                <a:solidFill>
                  <a:schemeClr val="accent1">
                    <a:lumMod val="50000"/>
                  </a:schemeClr>
                </a:solidFill>
              </a:rPr>
              <a:t>small spills of this nature be reported and suitably acted upon?</a:t>
            </a:r>
          </a:p>
          <a:p>
            <a:pPr lvl="0" algn="just" fontAlgn="base">
              <a:spcBef>
                <a:spcPts val="0"/>
              </a:spcBef>
            </a:pPr>
            <a:r>
              <a:rPr lang="en-GB" sz="1400" dirty="0">
                <a:solidFill>
                  <a:schemeClr val="accent1">
                    <a:lumMod val="50000"/>
                  </a:schemeClr>
                </a:solidFill>
              </a:rPr>
              <a:t>Always follow safety inspection procedures. Remember that you get not what you expect, but what you inspect.</a:t>
            </a:r>
          </a:p>
          <a:p>
            <a:pPr algn="just" fontAlgn="base">
              <a:spcBef>
                <a:spcPts val="0"/>
              </a:spcBef>
            </a:pPr>
            <a:r>
              <a:rPr lang="en-GB" sz="1400" dirty="0">
                <a:solidFill>
                  <a:schemeClr val="accent1">
                    <a:lumMod val="50000"/>
                  </a:schemeClr>
                </a:solidFill>
              </a:rPr>
              <a:t>Do you try to find the root cause of an incident? </a:t>
            </a:r>
          </a:p>
          <a:p>
            <a:pPr algn="just" fontAlgn="base">
              <a:spcBef>
                <a:spcPts val="0"/>
              </a:spcBef>
            </a:pPr>
            <a:r>
              <a:rPr lang="en-GB" sz="1400" dirty="0">
                <a:solidFill>
                  <a:schemeClr val="accent1">
                    <a:lumMod val="50000"/>
                  </a:schemeClr>
                </a:solidFill>
              </a:rPr>
              <a:t>Is an incident investigation carried out after every incident? </a:t>
            </a:r>
          </a:p>
          <a:p>
            <a:pPr algn="just" fontAlgn="base">
              <a:spcBef>
                <a:spcPts val="0"/>
              </a:spcBef>
            </a:pPr>
            <a:r>
              <a:rPr lang="en-GB" sz="1400" dirty="0">
                <a:solidFill>
                  <a:schemeClr val="accent1">
                    <a:lumMod val="50000"/>
                  </a:schemeClr>
                </a:solidFill>
              </a:rPr>
              <a:t>Have HAZOPs been performed on your site and are they reviewed? Do you update the risk assessment after an incident investigation? </a:t>
            </a:r>
          </a:p>
          <a:p>
            <a:pPr algn="just" fontAlgn="base">
              <a:spcBef>
                <a:spcPts val="0"/>
              </a:spcBef>
            </a:pPr>
            <a:endParaRPr lang="en-GB" sz="1400" dirty="0">
              <a:solidFill>
                <a:schemeClr val="accent1">
                  <a:lumMod val="50000"/>
                </a:schemeClr>
              </a:solidFill>
            </a:endParaRPr>
          </a:p>
          <a:p>
            <a:pPr algn="just">
              <a:lnSpc>
                <a:spcPct val="100000"/>
              </a:lnSpc>
              <a:spcBef>
                <a:spcPts val="0"/>
              </a:spcBef>
            </a:pPr>
            <a:endParaRPr lang="en-GB" sz="1400" dirty="0">
              <a:solidFill>
                <a:schemeClr val="tx2"/>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25" y="1818730"/>
            <a:ext cx="3481920" cy="2513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92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7051"/>
            <a:ext cx="10515600" cy="863599"/>
          </a:xfrm>
        </p:spPr>
        <p:txBody>
          <a:bodyPr>
            <a:normAutofit fontScale="90000"/>
          </a:bodyPr>
          <a:lstStyle/>
          <a:p>
            <a:r>
              <a:rPr lang="en-GB" b="1" dirty="0">
                <a:solidFill>
                  <a:schemeClr val="accent1">
                    <a:lumMod val="50000"/>
                  </a:schemeClr>
                </a:solidFill>
              </a:rPr>
              <a:t>Operator faces hostility from pilot </a:t>
            </a:r>
            <a:br>
              <a:rPr lang="en-GB" b="1" dirty="0">
                <a:solidFill>
                  <a:schemeClr val="accent1">
                    <a:lumMod val="50000"/>
                  </a:schemeClr>
                </a:solidFill>
              </a:rPr>
            </a:br>
            <a:r>
              <a:rPr lang="en-GB" sz="1800" b="1" dirty="0">
                <a:solidFill>
                  <a:schemeClr val="accent1">
                    <a:lumMod val="50000"/>
                  </a:schemeClr>
                </a:solidFill>
              </a:rPr>
              <a:t> 2016-15</a:t>
            </a:r>
            <a:endParaRPr lang="en-GB" sz="3200" b="1" dirty="0">
              <a:solidFill>
                <a:schemeClr val="accent1">
                  <a:lumMod val="50000"/>
                </a:schemeClr>
              </a:solidFill>
            </a:endParaRPr>
          </a:p>
        </p:txBody>
      </p:sp>
      <p:sp>
        <p:nvSpPr>
          <p:cNvPr id="3" name="Content Placeholder 2"/>
          <p:cNvSpPr>
            <a:spLocks noGrp="1"/>
          </p:cNvSpPr>
          <p:nvPr>
            <p:ph idx="1"/>
          </p:nvPr>
        </p:nvSpPr>
        <p:spPr>
          <a:xfrm>
            <a:off x="721958" y="1376790"/>
            <a:ext cx="11075301" cy="1981007"/>
          </a:xfrm>
        </p:spPr>
        <p:txBody>
          <a:bodyPr>
            <a:noAutofit/>
          </a:bodyPr>
          <a:lstStyle/>
          <a:p>
            <a:pPr marL="0" indent="0" algn="just">
              <a:buNone/>
            </a:pPr>
            <a:r>
              <a:rPr lang="en-GB" sz="1800" b="1" u="sng" dirty="0">
                <a:solidFill>
                  <a:schemeClr val="accent1">
                    <a:lumMod val="50000"/>
                  </a:schemeClr>
                </a:solidFill>
              </a:rPr>
              <a:t>Incident Summary</a:t>
            </a:r>
          </a:p>
          <a:p>
            <a:pPr marL="0" indent="0" algn="just">
              <a:buNone/>
            </a:pPr>
            <a:r>
              <a:rPr lang="en-GB" sz="1400" dirty="0">
                <a:solidFill>
                  <a:schemeClr val="accent1">
                    <a:lumMod val="50000"/>
                  </a:schemeClr>
                </a:solidFill>
              </a:rPr>
              <a:t>An operator received a fuel request from a ramp agent for a specified quantity of fuel for a flight that had just arrived and was due to depart soon after. The flight was due a crew change but the replacement pilot’s inbound flight was delayed. In order to avoid delaying the outbound flight. the ramp agent and replacement first officer oversaw the fuelling of the aircraft in preparation for departure. As the operator prepared to fuel, the pilot being replaced approached and asked for ‘full wings’ without checking the flight plan. The operator queried the change request with the ramp agent but the pilot repeatedly intervened insisting on ‘full wings’. The operator stayed calm and applied the agreed procedure which was to accept the request received from the ramp agent. When the replacement pilot eventually arrived he confirmed that the fuel request received from the ramp agent was the required volume for the flight plan and thanked the operator for his actions. </a:t>
            </a: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a:p>
            <a:pPr marL="0" indent="0" algn="just">
              <a:buNone/>
            </a:pPr>
            <a:endParaRPr lang="en-GB" sz="1400" dirty="0">
              <a:solidFill>
                <a:schemeClr val="accent1">
                  <a:lumMod val="50000"/>
                </a:schemeClr>
              </a:solidFill>
            </a:endParaRPr>
          </a:p>
        </p:txBody>
      </p:sp>
      <p:sp>
        <p:nvSpPr>
          <p:cNvPr id="4" name="Date Placeholder 3"/>
          <p:cNvSpPr>
            <a:spLocks noGrp="1"/>
          </p:cNvSpPr>
          <p:nvPr>
            <p:ph type="dt" sz="half" idx="10"/>
          </p:nvPr>
        </p:nvSpPr>
        <p:spPr/>
        <p:txBody>
          <a:bodyPr/>
          <a:lstStyle/>
          <a:p>
            <a:fld id="{FC8A96CF-7728-47AB-B77D-CA88E34CECFE}" type="datetime1">
              <a:rPr lang="en-GB" smtClean="0"/>
              <a:pPr/>
              <a:t>14/11/2016</a:t>
            </a:fld>
            <a:endParaRPr lang="en-GB" dirty="0"/>
          </a:p>
        </p:txBody>
      </p:sp>
      <p:sp>
        <p:nvSpPr>
          <p:cNvPr id="5" name="Footer Placeholder 4"/>
          <p:cNvSpPr>
            <a:spLocks noGrp="1"/>
          </p:cNvSpPr>
          <p:nvPr>
            <p:ph type="ftr" sz="quarter" idx="11"/>
          </p:nvPr>
        </p:nvSpPr>
        <p:spPr/>
        <p:txBody>
          <a:bodyPr/>
          <a:lstStyle/>
          <a:p>
            <a:r>
              <a:rPr lang="en-GB" dirty="0"/>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pPr/>
              <a:t>5</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
        <p:nvSpPr>
          <p:cNvPr id="8" name="TextBox 7"/>
          <p:cNvSpPr txBox="1"/>
          <p:nvPr/>
        </p:nvSpPr>
        <p:spPr>
          <a:xfrm>
            <a:off x="783351" y="6200990"/>
            <a:ext cx="10454208" cy="338554"/>
          </a:xfrm>
          <a:prstGeom prst="rect">
            <a:avLst/>
          </a:prstGeom>
          <a:noFill/>
        </p:spPr>
        <p:txBody>
          <a:bodyPr wrap="square" rtlCol="0">
            <a:spAutoFit/>
          </a:bodyPr>
          <a:lstStyle/>
          <a:p>
            <a:pPr algn="ctr">
              <a:spcBef>
                <a:spcPct val="50000"/>
              </a:spcBef>
            </a:pPr>
            <a:r>
              <a:rPr lang="en-GB" altLang="en-US" sz="1600" b="1" dirty="0">
                <a:solidFill>
                  <a:srgbClr val="FF0000"/>
                </a:solidFill>
                <a:cs typeface="Arial" charset="0"/>
              </a:rPr>
              <a:t>Can you think of a similar situation that </a:t>
            </a:r>
            <a:r>
              <a:rPr lang="en-GB" altLang="en-US" sz="1600" b="1" i="1" dirty="0">
                <a:solidFill>
                  <a:srgbClr val="FF0000"/>
                </a:solidFill>
                <a:cs typeface="Arial" charset="0"/>
              </a:rPr>
              <a:t>you</a:t>
            </a:r>
            <a:r>
              <a:rPr lang="en-GB" altLang="en-US" sz="1600" b="1" dirty="0">
                <a:solidFill>
                  <a:srgbClr val="FF0000"/>
                </a:solidFill>
                <a:cs typeface="Arial" charset="0"/>
              </a:rPr>
              <a:t> have experienced or witnessed and did you report it?</a:t>
            </a:r>
          </a:p>
        </p:txBody>
      </p:sp>
      <p:sp>
        <p:nvSpPr>
          <p:cNvPr id="9" name="Content Placeholder 2"/>
          <p:cNvSpPr txBox="1">
            <a:spLocks/>
          </p:cNvSpPr>
          <p:nvPr/>
        </p:nvSpPr>
        <p:spPr>
          <a:xfrm>
            <a:off x="695505" y="3465058"/>
            <a:ext cx="11101754" cy="9870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b="1" u="sng" dirty="0">
                <a:solidFill>
                  <a:schemeClr val="accent1">
                    <a:lumMod val="50000"/>
                  </a:schemeClr>
                </a:solidFill>
              </a:rPr>
              <a:t>Causes</a:t>
            </a:r>
          </a:p>
          <a:p>
            <a:pPr lvl="0" algn="just" fontAlgn="base"/>
            <a:r>
              <a:rPr lang="en-GB" sz="1400" dirty="0">
                <a:solidFill>
                  <a:schemeClr val="accent1">
                    <a:lumMod val="50000"/>
                  </a:schemeClr>
                </a:solidFill>
              </a:rPr>
              <a:t>The pilot being replaced did not follow agreed procedures</a:t>
            </a:r>
          </a:p>
        </p:txBody>
      </p:sp>
      <p:sp>
        <p:nvSpPr>
          <p:cNvPr id="10" name="Content Placeholder 2"/>
          <p:cNvSpPr txBox="1">
            <a:spLocks/>
          </p:cNvSpPr>
          <p:nvPr/>
        </p:nvSpPr>
        <p:spPr>
          <a:xfrm>
            <a:off x="688010" y="4757975"/>
            <a:ext cx="10951852" cy="15678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b="1" u="sng" dirty="0">
                <a:solidFill>
                  <a:schemeClr val="accent1">
                    <a:lumMod val="50000"/>
                  </a:schemeClr>
                </a:solidFill>
              </a:rPr>
              <a:t>Toolbox Discussion Points</a:t>
            </a:r>
          </a:p>
          <a:p>
            <a:pPr algn="just" fontAlgn="base"/>
            <a:r>
              <a:rPr lang="en-GB" sz="1400" dirty="0">
                <a:solidFill>
                  <a:schemeClr val="accent1">
                    <a:lumMod val="50000"/>
                  </a:schemeClr>
                </a:solidFill>
              </a:rPr>
              <a:t>What could have been the potential consequences of loading more than the required fuel onto the aircraft?  </a:t>
            </a:r>
          </a:p>
          <a:p>
            <a:pPr algn="just" fontAlgn="base">
              <a:spcBef>
                <a:spcPts val="0"/>
              </a:spcBef>
            </a:pPr>
            <a:r>
              <a:rPr lang="en-GB" sz="1400" dirty="0">
                <a:solidFill>
                  <a:schemeClr val="accent1">
                    <a:lumMod val="50000"/>
                  </a:schemeClr>
                </a:solidFill>
              </a:rPr>
              <a:t>Do your staff have the skills required to defuse a situation? e.g. keeping calm, controlling own body language, avoiding entering physical space, listening and questioning to better understand the reason for the hostility </a:t>
            </a:r>
          </a:p>
          <a:p>
            <a:pPr algn="just" fontAlgn="base">
              <a:spcBef>
                <a:spcPts val="0"/>
              </a:spcBef>
            </a:pPr>
            <a:r>
              <a:rPr lang="en-GB" sz="1400" dirty="0">
                <a:solidFill>
                  <a:schemeClr val="accent1">
                    <a:lumMod val="50000"/>
                  </a:schemeClr>
                </a:solidFill>
              </a:rPr>
              <a:t>Would your staff feel sufficiently empowered </a:t>
            </a:r>
            <a:r>
              <a:rPr lang="en-GB" sz="1400">
                <a:solidFill>
                  <a:schemeClr val="accent1">
                    <a:lumMod val="50000"/>
                  </a:schemeClr>
                </a:solidFill>
              </a:rPr>
              <a:t>to follow </a:t>
            </a:r>
            <a:r>
              <a:rPr lang="en-GB" sz="1400" dirty="0">
                <a:solidFill>
                  <a:schemeClr val="accent1">
                    <a:lumMod val="50000"/>
                  </a:schemeClr>
                </a:solidFill>
              </a:rPr>
              <a:t>the approved process under pressure from customers? </a:t>
            </a:r>
            <a:endParaRPr lang="en-GB" sz="1400" dirty="0">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109" y="3232713"/>
            <a:ext cx="4077325" cy="176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7998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7051"/>
            <a:ext cx="10515600" cy="863599"/>
          </a:xfrm>
        </p:spPr>
        <p:txBody>
          <a:bodyPr>
            <a:normAutofit fontScale="90000"/>
          </a:bodyPr>
          <a:lstStyle/>
          <a:p>
            <a:r>
              <a:rPr lang="en-GB" b="1" dirty="0">
                <a:solidFill>
                  <a:schemeClr val="accent1">
                    <a:lumMod val="50000"/>
                  </a:schemeClr>
                </a:solidFill>
              </a:rPr>
              <a:t>AC Damage while raising elevating platform </a:t>
            </a:r>
            <a:r>
              <a:rPr lang="en-GB" sz="1800" b="1" dirty="0">
                <a:solidFill>
                  <a:schemeClr val="accent1">
                    <a:lumMod val="50000"/>
                  </a:schemeClr>
                </a:solidFill>
              </a:rPr>
              <a:t>(AC Damage)</a:t>
            </a:r>
            <a:br>
              <a:rPr lang="en-GB" b="1" dirty="0">
                <a:solidFill>
                  <a:schemeClr val="accent1">
                    <a:lumMod val="50000"/>
                  </a:schemeClr>
                </a:solidFill>
              </a:rPr>
            </a:br>
            <a:r>
              <a:rPr lang="en-GB" sz="1800" b="1" dirty="0">
                <a:solidFill>
                  <a:schemeClr val="accent1">
                    <a:lumMod val="50000"/>
                  </a:schemeClr>
                </a:solidFill>
              </a:rPr>
              <a:t> 2016-16</a:t>
            </a:r>
            <a:endParaRPr lang="en-GB" sz="3200" b="1" dirty="0">
              <a:solidFill>
                <a:schemeClr val="accent1">
                  <a:lumMod val="50000"/>
                </a:schemeClr>
              </a:solidFill>
            </a:endParaRPr>
          </a:p>
        </p:txBody>
      </p:sp>
      <p:sp>
        <p:nvSpPr>
          <p:cNvPr id="3" name="Content Placeholder 2"/>
          <p:cNvSpPr>
            <a:spLocks noGrp="1"/>
          </p:cNvSpPr>
          <p:nvPr>
            <p:ph idx="1"/>
          </p:nvPr>
        </p:nvSpPr>
        <p:spPr>
          <a:xfrm>
            <a:off x="721958" y="1376791"/>
            <a:ext cx="8039793" cy="1268973"/>
          </a:xfrm>
        </p:spPr>
        <p:txBody>
          <a:bodyPr>
            <a:noAutofit/>
          </a:bodyPr>
          <a:lstStyle/>
          <a:p>
            <a:pPr marL="0" indent="0" algn="just">
              <a:buNone/>
            </a:pPr>
            <a:r>
              <a:rPr lang="en-GB" sz="1800" b="1" u="sng" dirty="0">
                <a:solidFill>
                  <a:schemeClr val="accent1">
                    <a:lumMod val="50000"/>
                  </a:schemeClr>
                </a:solidFill>
              </a:rPr>
              <a:t>Incident Summary</a:t>
            </a:r>
          </a:p>
          <a:p>
            <a:pPr marL="0" indent="0" algn="just">
              <a:buNone/>
            </a:pPr>
            <a:r>
              <a:rPr lang="en-GB" sz="1400" dirty="0">
                <a:solidFill>
                  <a:schemeClr val="accent1">
                    <a:lumMod val="50000"/>
                  </a:schemeClr>
                </a:solidFill>
              </a:rPr>
              <a:t>An Operator carried out a deck hose fuelling operation with a refuelling truck. In order to connect the deck hose, he raised the platform. When at the correct height, the platform control device did not  stop the upward movement. The Operator stopped the upward movement by using the emergency stop but the wand sensor made contact with the wing flap trap fairing and punctured a small hole in it. </a:t>
            </a:r>
          </a:p>
          <a:p>
            <a:pPr marL="0" indent="0" algn="just">
              <a:buNone/>
            </a:pPr>
            <a:endParaRPr lang="en-GB" sz="1400" b="1" dirty="0">
              <a:solidFill>
                <a:schemeClr val="accent1">
                  <a:lumMod val="50000"/>
                </a:schemeClr>
              </a:solidFill>
            </a:endParaRPr>
          </a:p>
        </p:txBody>
      </p:sp>
      <p:sp>
        <p:nvSpPr>
          <p:cNvPr id="4" name="Date Placeholder 3"/>
          <p:cNvSpPr>
            <a:spLocks noGrp="1"/>
          </p:cNvSpPr>
          <p:nvPr>
            <p:ph type="dt" sz="half" idx="10"/>
          </p:nvPr>
        </p:nvSpPr>
        <p:spPr/>
        <p:txBody>
          <a:bodyPr/>
          <a:lstStyle/>
          <a:p>
            <a:fld id="{FC8A96CF-7728-47AB-B77D-CA88E34CECFE}" type="datetime1">
              <a:rPr lang="en-GB" smtClean="0"/>
              <a:pPr/>
              <a:t>14/11/2016</a:t>
            </a:fld>
            <a:endParaRPr lang="en-GB" dirty="0"/>
          </a:p>
        </p:txBody>
      </p:sp>
      <p:sp>
        <p:nvSpPr>
          <p:cNvPr id="5" name="Footer Placeholder 4"/>
          <p:cNvSpPr>
            <a:spLocks noGrp="1"/>
          </p:cNvSpPr>
          <p:nvPr>
            <p:ph type="ftr" sz="quarter" idx="11"/>
          </p:nvPr>
        </p:nvSpPr>
        <p:spPr/>
        <p:txBody>
          <a:bodyPr/>
          <a:lstStyle/>
          <a:p>
            <a:r>
              <a:rPr lang="en-GB" dirty="0"/>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pPr/>
              <a:t>6</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
        <p:nvSpPr>
          <p:cNvPr id="8" name="TextBox 7"/>
          <p:cNvSpPr txBox="1"/>
          <p:nvPr/>
        </p:nvSpPr>
        <p:spPr>
          <a:xfrm>
            <a:off x="783351" y="6186000"/>
            <a:ext cx="10454208" cy="338554"/>
          </a:xfrm>
          <a:prstGeom prst="rect">
            <a:avLst/>
          </a:prstGeom>
          <a:noFill/>
        </p:spPr>
        <p:txBody>
          <a:bodyPr wrap="square" rtlCol="0">
            <a:spAutoFit/>
          </a:bodyPr>
          <a:lstStyle/>
          <a:p>
            <a:pPr algn="ctr">
              <a:spcBef>
                <a:spcPct val="50000"/>
              </a:spcBef>
            </a:pPr>
            <a:r>
              <a:rPr lang="en-GB" altLang="en-US" sz="1600" b="1" dirty="0">
                <a:solidFill>
                  <a:srgbClr val="FF0000"/>
                </a:solidFill>
                <a:cs typeface="Arial" charset="0"/>
              </a:rPr>
              <a:t>Can you think of a similar situation that </a:t>
            </a:r>
            <a:r>
              <a:rPr lang="en-GB" altLang="en-US" sz="1600" b="1" i="1" dirty="0">
                <a:solidFill>
                  <a:srgbClr val="FF0000"/>
                </a:solidFill>
                <a:cs typeface="Arial" charset="0"/>
              </a:rPr>
              <a:t>you</a:t>
            </a:r>
            <a:r>
              <a:rPr lang="en-GB" altLang="en-US" sz="1600" b="1" dirty="0">
                <a:solidFill>
                  <a:srgbClr val="FF0000"/>
                </a:solidFill>
                <a:cs typeface="Arial" charset="0"/>
              </a:rPr>
              <a:t> have experienced or witnessed and did you report it?</a:t>
            </a:r>
          </a:p>
        </p:txBody>
      </p:sp>
      <p:sp>
        <p:nvSpPr>
          <p:cNvPr id="9" name="Content Placeholder 2"/>
          <p:cNvSpPr txBox="1">
            <a:spLocks/>
          </p:cNvSpPr>
          <p:nvPr/>
        </p:nvSpPr>
        <p:spPr>
          <a:xfrm>
            <a:off x="705295" y="2592064"/>
            <a:ext cx="8024088" cy="27342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b="1" u="sng" dirty="0">
                <a:solidFill>
                  <a:schemeClr val="accent1">
                    <a:lumMod val="50000"/>
                  </a:schemeClr>
                </a:solidFill>
              </a:rPr>
              <a:t>Causes</a:t>
            </a:r>
          </a:p>
          <a:p>
            <a:pPr algn="just">
              <a:lnSpc>
                <a:spcPct val="100000"/>
              </a:lnSpc>
              <a:spcBef>
                <a:spcPts val="0"/>
              </a:spcBef>
            </a:pPr>
            <a:r>
              <a:rPr lang="en-GB" sz="1400" dirty="0">
                <a:solidFill>
                  <a:schemeClr val="accent1">
                    <a:lumMod val="50000"/>
                  </a:schemeClr>
                </a:solidFill>
              </a:rPr>
              <a:t>The design of the pneumatic control safety circuit was found to be unsuitable. The  wand (high limiter) sensor, the emergency stop and the control device for the lift platform are connected in series via a line to the compressed air tank. If the wand sensor reacts and the manual device is stopped by the Operator at the same time, the compressed air supply does not release quickly enough to stop the platform movement immediately. </a:t>
            </a:r>
          </a:p>
          <a:p>
            <a:pPr marL="0" indent="0" algn="just">
              <a:lnSpc>
                <a:spcPct val="100000"/>
              </a:lnSpc>
              <a:spcBef>
                <a:spcPts val="0"/>
              </a:spcBef>
              <a:buNone/>
            </a:pPr>
            <a:endParaRPr lang="en-GB" sz="1800" u="sng" dirty="0">
              <a:solidFill>
                <a:schemeClr val="accent1">
                  <a:lumMod val="50000"/>
                </a:schemeClr>
              </a:solidFill>
            </a:endParaRPr>
          </a:p>
          <a:p>
            <a:pPr marL="0" indent="0" algn="just">
              <a:lnSpc>
                <a:spcPct val="100000"/>
              </a:lnSpc>
              <a:spcBef>
                <a:spcPts val="0"/>
              </a:spcBef>
              <a:buNone/>
            </a:pPr>
            <a:r>
              <a:rPr lang="en-GB" sz="1800" u="sng" dirty="0">
                <a:solidFill>
                  <a:schemeClr val="accent1">
                    <a:lumMod val="50000"/>
                  </a:schemeClr>
                </a:solidFill>
              </a:rPr>
              <a:t>Action Taken</a:t>
            </a:r>
          </a:p>
          <a:p>
            <a:pPr marL="0" indent="0" algn="just">
              <a:lnSpc>
                <a:spcPct val="100000"/>
              </a:lnSpc>
              <a:spcBef>
                <a:spcPts val="0"/>
              </a:spcBef>
              <a:buNone/>
            </a:pPr>
            <a:r>
              <a:rPr lang="en-GB" sz="1400" dirty="0">
                <a:solidFill>
                  <a:schemeClr val="accent1">
                    <a:lumMod val="50000"/>
                  </a:schemeClr>
                </a:solidFill>
              </a:rPr>
              <a:t>      Pneumatic control circuit has been modified so that the air line to the emergency stop and wand device is separate from the airline to control the platform lift.  All vehicles with platforms have been checked, modified where necessary and stop devices tested.  	</a:t>
            </a:r>
          </a:p>
        </p:txBody>
      </p:sp>
      <p:sp>
        <p:nvSpPr>
          <p:cNvPr id="10" name="Content Placeholder 2"/>
          <p:cNvSpPr txBox="1">
            <a:spLocks/>
          </p:cNvSpPr>
          <p:nvPr/>
        </p:nvSpPr>
        <p:spPr>
          <a:xfrm>
            <a:off x="534529" y="5323186"/>
            <a:ext cx="10951852" cy="1121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800" b="1" u="sng" dirty="0">
                <a:solidFill>
                  <a:schemeClr val="accent1">
                    <a:lumMod val="50000"/>
                  </a:schemeClr>
                </a:solidFill>
              </a:rPr>
              <a:t>Toolbox Discussion Points </a:t>
            </a:r>
          </a:p>
          <a:p>
            <a:pPr algn="just">
              <a:lnSpc>
                <a:spcPct val="100000"/>
              </a:lnSpc>
              <a:spcBef>
                <a:spcPts val="0"/>
              </a:spcBef>
            </a:pPr>
            <a:r>
              <a:rPr lang="en-GB" sz="1400" dirty="0">
                <a:solidFill>
                  <a:schemeClr val="accent1">
                    <a:lumMod val="50000"/>
                  </a:schemeClr>
                </a:solidFill>
              </a:rPr>
              <a:t>Do you have sufficient understanding of the design of equipment being used to be sure that this could not </a:t>
            </a:r>
          </a:p>
          <a:p>
            <a:pPr marL="0" indent="0" algn="just">
              <a:lnSpc>
                <a:spcPct val="100000"/>
              </a:lnSpc>
              <a:spcBef>
                <a:spcPts val="0"/>
              </a:spcBef>
              <a:buNone/>
            </a:pPr>
            <a:r>
              <a:rPr lang="en-GB" sz="1400" dirty="0">
                <a:solidFill>
                  <a:schemeClr val="accent1">
                    <a:lumMod val="50000"/>
                  </a:schemeClr>
                </a:solidFill>
              </a:rPr>
              <a:t>occur at your location?  </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374" y="1595716"/>
            <a:ext cx="3013884" cy="226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296" y="3927494"/>
            <a:ext cx="3028040" cy="227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86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30" y="292298"/>
            <a:ext cx="10515600" cy="1174296"/>
          </a:xfrm>
        </p:spPr>
        <p:txBody>
          <a:bodyPr>
            <a:normAutofit/>
          </a:bodyPr>
          <a:lstStyle/>
          <a:p>
            <a:pPr>
              <a:lnSpc>
                <a:spcPct val="100000"/>
              </a:lnSpc>
            </a:pPr>
            <a:r>
              <a:rPr lang="en-GB" sz="4000" b="1" dirty="0">
                <a:solidFill>
                  <a:schemeClr val="accent1">
                    <a:lumMod val="50000"/>
                  </a:schemeClr>
                </a:solidFill>
              </a:rPr>
              <a:t>Spill &amp; AC damage while raising elevating platform</a:t>
            </a:r>
            <a:br>
              <a:rPr lang="en-GB" sz="2400" b="1" dirty="0">
                <a:solidFill>
                  <a:schemeClr val="accent1">
                    <a:lumMod val="50000"/>
                  </a:schemeClr>
                </a:solidFill>
              </a:rPr>
            </a:br>
            <a:r>
              <a:rPr lang="en-GB" sz="1400" b="1" dirty="0">
                <a:solidFill>
                  <a:schemeClr val="accent1">
                    <a:lumMod val="50000"/>
                  </a:schemeClr>
                </a:solidFill>
              </a:rPr>
              <a:t>LFI 2016-17</a:t>
            </a:r>
            <a:endParaRPr lang="en-GB" sz="2400" b="1" dirty="0">
              <a:solidFill>
                <a:schemeClr val="accent1">
                  <a:lumMod val="50000"/>
                </a:schemeClr>
              </a:solidFill>
            </a:endParaRPr>
          </a:p>
        </p:txBody>
      </p:sp>
      <p:sp>
        <p:nvSpPr>
          <p:cNvPr id="3" name="Content Placeholder 2"/>
          <p:cNvSpPr>
            <a:spLocks noGrp="1"/>
          </p:cNvSpPr>
          <p:nvPr>
            <p:ph idx="1"/>
          </p:nvPr>
        </p:nvSpPr>
        <p:spPr>
          <a:xfrm>
            <a:off x="815273" y="1399822"/>
            <a:ext cx="10534465" cy="1827131"/>
          </a:xfrm>
        </p:spPr>
        <p:txBody>
          <a:bodyPr>
            <a:noAutofit/>
          </a:bodyPr>
          <a:lstStyle/>
          <a:p>
            <a:pPr marL="0" indent="0">
              <a:buNone/>
            </a:pPr>
            <a:r>
              <a:rPr lang="en-GB" sz="2200" b="1" u="sng" dirty="0">
                <a:solidFill>
                  <a:schemeClr val="accent1">
                    <a:lumMod val="50000"/>
                  </a:schemeClr>
                </a:solidFill>
              </a:rPr>
              <a:t>Incident Summary</a:t>
            </a:r>
          </a:p>
          <a:p>
            <a:pPr marL="0" indent="0" algn="just">
              <a:buNone/>
            </a:pPr>
            <a:r>
              <a:rPr lang="en-GB" sz="1400" dirty="0">
                <a:solidFill>
                  <a:schemeClr val="accent1">
                    <a:lumMod val="50000"/>
                  </a:schemeClr>
                </a:solidFill>
              </a:rPr>
              <a:t>After completing an Airbus 330 fuelling the operator raised the elevating platform to access the fuelling couplings for disconnection.  While raising the platform one of the fuelling hoses  became trapped between the two (raise and lower) platform control levers. The hose pushed against the levers resulting in further unintentional raising of the platform. Once the wing wand touched the aircraft the movement was stopped. The bending force created on the hose by the handrail resulted in a breakaway at the predetermined points of the aircraft adaptor. Around 25 litres of Jet A-1 was spilled from the hose onto the apron and an underwing scratch was identified as a result of the incident. The aircraft was able to depart as scheduled. </a:t>
            </a:r>
          </a:p>
          <a:p>
            <a:pPr marL="0" indent="0">
              <a:buNone/>
            </a:pPr>
            <a:endParaRPr lang="en-GB" sz="1400" dirty="0">
              <a:solidFill>
                <a:schemeClr val="accent1">
                  <a:lumMod val="50000"/>
                </a:schemeClr>
              </a:solidFill>
            </a:endParaRPr>
          </a:p>
          <a:p>
            <a:pPr marL="0" indent="0">
              <a:buNone/>
            </a:pPr>
            <a:endParaRPr lang="en-GB" sz="1400" dirty="0">
              <a:solidFill>
                <a:schemeClr val="accent1">
                  <a:lumMod val="50000"/>
                </a:schemeClr>
              </a:solidFill>
            </a:endParaRPr>
          </a:p>
        </p:txBody>
      </p:sp>
      <p:sp>
        <p:nvSpPr>
          <p:cNvPr id="4" name="Date Placeholder 3"/>
          <p:cNvSpPr>
            <a:spLocks noGrp="1"/>
          </p:cNvSpPr>
          <p:nvPr>
            <p:ph type="dt" sz="half" idx="10"/>
          </p:nvPr>
        </p:nvSpPr>
        <p:spPr/>
        <p:txBody>
          <a:bodyPr/>
          <a:lstStyle/>
          <a:p>
            <a:fld id="{FC8A96CF-7728-47AB-B77D-CA88E34CECFE}" type="datetime1">
              <a:rPr lang="en-GB" smtClean="0"/>
              <a:t>14/11/2016</a:t>
            </a:fld>
            <a:endParaRPr lang="en-GB"/>
          </a:p>
        </p:txBody>
      </p:sp>
      <p:sp>
        <p:nvSpPr>
          <p:cNvPr id="5" name="Footer Placeholder 4"/>
          <p:cNvSpPr>
            <a:spLocks noGrp="1"/>
          </p:cNvSpPr>
          <p:nvPr>
            <p:ph type="ftr" sz="quarter" idx="11"/>
          </p:nvPr>
        </p:nvSpPr>
        <p:spPr/>
        <p:txBody>
          <a:bodyPr/>
          <a:lstStyle/>
          <a:p>
            <a:r>
              <a:rPr lang="en-GB" dirty="0"/>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t>7</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
        <p:nvSpPr>
          <p:cNvPr id="8" name="TextBox 7"/>
          <p:cNvSpPr txBox="1"/>
          <p:nvPr/>
        </p:nvSpPr>
        <p:spPr>
          <a:xfrm>
            <a:off x="895530" y="6018479"/>
            <a:ext cx="10454208" cy="338554"/>
          </a:xfrm>
          <a:prstGeom prst="rect">
            <a:avLst/>
          </a:prstGeom>
          <a:noFill/>
        </p:spPr>
        <p:txBody>
          <a:bodyPr wrap="square" rtlCol="0">
            <a:spAutoFit/>
          </a:bodyPr>
          <a:lstStyle/>
          <a:p>
            <a:pPr algn="ctr">
              <a:spcBef>
                <a:spcPct val="50000"/>
              </a:spcBef>
            </a:pPr>
            <a:r>
              <a:rPr lang="en-GB" altLang="en-US" sz="1600" b="1" dirty="0">
                <a:solidFill>
                  <a:srgbClr val="FF0000"/>
                </a:solidFill>
                <a:cs typeface="Arial" charset="0"/>
              </a:rPr>
              <a:t>Can you think of a similar situation that </a:t>
            </a:r>
            <a:r>
              <a:rPr lang="en-GB" altLang="en-US" sz="1600" b="1" i="1" dirty="0">
                <a:solidFill>
                  <a:srgbClr val="FF0000"/>
                </a:solidFill>
                <a:cs typeface="Arial" charset="0"/>
              </a:rPr>
              <a:t>you</a:t>
            </a:r>
            <a:r>
              <a:rPr lang="en-GB" altLang="en-US" sz="1600" b="1" dirty="0">
                <a:solidFill>
                  <a:srgbClr val="FF0000"/>
                </a:solidFill>
                <a:cs typeface="Arial" charset="0"/>
              </a:rPr>
              <a:t> have experienced or witnessed and did you report it?</a:t>
            </a:r>
          </a:p>
        </p:txBody>
      </p:sp>
      <p:sp>
        <p:nvSpPr>
          <p:cNvPr id="9" name="Content Placeholder 2"/>
          <p:cNvSpPr txBox="1">
            <a:spLocks/>
          </p:cNvSpPr>
          <p:nvPr/>
        </p:nvSpPr>
        <p:spPr>
          <a:xfrm>
            <a:off x="815274" y="3038751"/>
            <a:ext cx="6706756" cy="18451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200" b="1" u="sng" dirty="0">
                <a:solidFill>
                  <a:schemeClr val="accent1">
                    <a:lumMod val="50000"/>
                  </a:schemeClr>
                </a:solidFill>
              </a:rPr>
              <a:t>Causes</a:t>
            </a:r>
          </a:p>
          <a:p>
            <a:pPr>
              <a:spcBef>
                <a:spcPts val="0"/>
              </a:spcBef>
            </a:pPr>
            <a:r>
              <a:rPr lang="en-GB" sz="1400" dirty="0">
                <a:solidFill>
                  <a:schemeClr val="accent1">
                    <a:lumMod val="50000"/>
                  </a:schemeClr>
                </a:solidFill>
              </a:rPr>
              <a:t>Incorrect </a:t>
            </a:r>
            <a:r>
              <a:rPr lang="en-GB" sz="1400" dirty="0" err="1">
                <a:solidFill>
                  <a:schemeClr val="accent1">
                    <a:lumMod val="50000"/>
                  </a:schemeClr>
                </a:solidFill>
              </a:rPr>
              <a:t>fueller</a:t>
            </a:r>
            <a:r>
              <a:rPr lang="en-GB" sz="1400" dirty="0">
                <a:solidFill>
                  <a:schemeClr val="accent1">
                    <a:lumMod val="50000"/>
                  </a:schemeClr>
                </a:solidFill>
              </a:rPr>
              <a:t> position under aircraft – platform not positioned under fuelling connections resulting in bending of the hose over the handrail.</a:t>
            </a:r>
          </a:p>
          <a:p>
            <a:pPr>
              <a:spcBef>
                <a:spcPts val="0"/>
              </a:spcBef>
            </a:pPr>
            <a:r>
              <a:rPr lang="en-US" sz="1400" dirty="0">
                <a:solidFill>
                  <a:schemeClr val="accent1">
                    <a:lumMod val="50000"/>
                  </a:schemeClr>
                </a:solidFill>
              </a:rPr>
              <a:t>Incorrectly positioned elevating platform control levers – The risk of a stuck hose was not considered while installing the levers - a protection bar to avoid unintended activation is needed.</a:t>
            </a:r>
          </a:p>
          <a:p>
            <a:pPr>
              <a:spcBef>
                <a:spcPts val="0"/>
              </a:spcBef>
            </a:pPr>
            <a:r>
              <a:rPr lang="en-US" sz="1400" dirty="0">
                <a:solidFill>
                  <a:schemeClr val="accent1">
                    <a:lumMod val="50000"/>
                  </a:schemeClr>
                </a:solidFill>
              </a:rPr>
              <a:t>Inefficient Wing Wand – The emergency stop preventing the elevating platform to be too close to the wing was activated when the platform was too high, resulting in a bending stress of the hose and break away.</a:t>
            </a:r>
          </a:p>
        </p:txBody>
      </p:sp>
      <p:sp>
        <p:nvSpPr>
          <p:cNvPr id="10" name="Content Placeholder 2"/>
          <p:cNvSpPr txBox="1">
            <a:spLocks/>
          </p:cNvSpPr>
          <p:nvPr/>
        </p:nvSpPr>
        <p:spPr>
          <a:xfrm>
            <a:off x="803143" y="5030837"/>
            <a:ext cx="8121470" cy="979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200" b="1" u="sng" dirty="0">
                <a:solidFill>
                  <a:schemeClr val="accent1">
                    <a:lumMod val="50000"/>
                  </a:schemeClr>
                </a:solidFill>
              </a:rPr>
              <a:t>Toolbox Discussion Points</a:t>
            </a:r>
          </a:p>
          <a:p>
            <a:pPr>
              <a:spcBef>
                <a:spcPts val="0"/>
              </a:spcBef>
            </a:pPr>
            <a:r>
              <a:rPr lang="en-US" sz="1400" dirty="0">
                <a:solidFill>
                  <a:schemeClr val="accent1">
                    <a:lumMod val="50000"/>
                  </a:schemeClr>
                </a:solidFill>
              </a:rPr>
              <a:t>Are </a:t>
            </a:r>
            <a:r>
              <a:rPr lang="en-US" sz="1400" dirty="0" err="1">
                <a:solidFill>
                  <a:schemeClr val="accent1">
                    <a:lumMod val="50000"/>
                  </a:schemeClr>
                </a:solidFill>
              </a:rPr>
              <a:t>fuellers</a:t>
            </a:r>
            <a:r>
              <a:rPr lang="en-US" sz="1400" dirty="0">
                <a:solidFill>
                  <a:schemeClr val="accent1">
                    <a:lumMod val="50000"/>
                  </a:schemeClr>
                </a:solidFill>
              </a:rPr>
              <a:t> positioned correctly to ensure hoses are lined up to hang freely?</a:t>
            </a:r>
          </a:p>
          <a:p>
            <a:pPr>
              <a:spcBef>
                <a:spcPts val="0"/>
              </a:spcBef>
            </a:pPr>
            <a:r>
              <a:rPr lang="en-US" sz="1400" dirty="0">
                <a:solidFill>
                  <a:schemeClr val="accent1">
                    <a:lumMod val="50000"/>
                  </a:schemeClr>
                </a:solidFill>
              </a:rPr>
              <a:t>Is unintended activation of the platform a possible incident scenario?</a:t>
            </a:r>
          </a:p>
          <a:p>
            <a:pPr>
              <a:spcBef>
                <a:spcPts val="0"/>
              </a:spcBef>
            </a:pPr>
            <a:r>
              <a:rPr lang="en-US" sz="1400" dirty="0">
                <a:solidFill>
                  <a:schemeClr val="accent1">
                    <a:lumMod val="50000"/>
                  </a:schemeClr>
                </a:solidFill>
              </a:rPr>
              <a:t>Would a single lever control have avoided this incident?</a:t>
            </a:r>
          </a:p>
          <a:p>
            <a:pPr marL="0" indent="0">
              <a:spcBef>
                <a:spcPts val="0"/>
              </a:spcBef>
              <a:buNone/>
            </a:pPr>
            <a:endParaRPr lang="en-US" sz="1400" dirty="0">
              <a:solidFill>
                <a:schemeClr val="accent1">
                  <a:lumMod val="50000"/>
                </a:schemeClr>
              </a:solidFill>
            </a:endParaRPr>
          </a:p>
          <a:p>
            <a:pPr>
              <a:spcBef>
                <a:spcPts val="0"/>
              </a:spcBef>
            </a:pPr>
            <a:endParaRPr lang="en-GB" sz="1400" dirty="0">
              <a:solidFill>
                <a:schemeClr val="accent1">
                  <a:lumMod val="50000"/>
                </a:schemeClr>
              </a:solidFill>
            </a:endParaRPr>
          </a:p>
          <a:p>
            <a:pPr marL="0" indent="0">
              <a:buNone/>
            </a:pPr>
            <a:endParaRPr lang="en-GB" sz="1400" dirty="0">
              <a:solidFill>
                <a:schemeClr val="accent1">
                  <a:lumMod val="50000"/>
                </a:schemeClr>
              </a:solidFill>
            </a:endParaRPr>
          </a:p>
          <a:p>
            <a:pPr marL="0" indent="0">
              <a:buNone/>
            </a:pPr>
            <a:endParaRPr lang="en-GB" sz="1400" dirty="0">
              <a:solidFill>
                <a:schemeClr val="accent1">
                  <a:lumMod val="5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733" y="3211286"/>
            <a:ext cx="4296412" cy="2470892"/>
          </a:xfrm>
          <a:prstGeom prst="rect">
            <a:avLst/>
          </a:prstGeom>
        </p:spPr>
      </p:pic>
    </p:spTree>
    <p:extLst>
      <p:ext uri="{BB962C8B-B14F-4D97-AF65-F5344CB8AC3E}">
        <p14:creationId xmlns:p14="http://schemas.microsoft.com/office/powerpoint/2010/main" val="159792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327" y="248431"/>
            <a:ext cx="10515600" cy="1174296"/>
          </a:xfrm>
        </p:spPr>
        <p:txBody>
          <a:bodyPr>
            <a:normAutofit/>
          </a:bodyPr>
          <a:lstStyle/>
          <a:p>
            <a:pPr>
              <a:lnSpc>
                <a:spcPct val="100000"/>
              </a:lnSpc>
            </a:pPr>
            <a:r>
              <a:rPr lang="en-GB" sz="4000" b="1" dirty="0">
                <a:solidFill>
                  <a:schemeClr val="accent1">
                    <a:lumMod val="50000"/>
                  </a:schemeClr>
                </a:solidFill>
              </a:rPr>
              <a:t>Aircraft damage while raising elevating platform </a:t>
            </a:r>
            <a:br>
              <a:rPr lang="en-GB" sz="4000" b="1" dirty="0">
                <a:solidFill>
                  <a:schemeClr val="accent1">
                    <a:lumMod val="50000"/>
                  </a:schemeClr>
                </a:solidFill>
              </a:rPr>
            </a:br>
            <a:r>
              <a:rPr lang="en-GB" sz="1400" b="1" dirty="0">
                <a:solidFill>
                  <a:schemeClr val="accent1">
                    <a:lumMod val="50000"/>
                  </a:schemeClr>
                </a:solidFill>
              </a:rPr>
              <a:t>LFI 2016-18</a:t>
            </a:r>
            <a:endParaRPr lang="en-GB" sz="2400" b="1" dirty="0">
              <a:solidFill>
                <a:schemeClr val="accent1">
                  <a:lumMod val="50000"/>
                </a:schemeClr>
              </a:solidFill>
            </a:endParaRPr>
          </a:p>
        </p:txBody>
      </p:sp>
      <p:sp>
        <p:nvSpPr>
          <p:cNvPr id="3" name="Content Placeholder 2"/>
          <p:cNvSpPr>
            <a:spLocks noGrp="1"/>
          </p:cNvSpPr>
          <p:nvPr>
            <p:ph idx="1"/>
          </p:nvPr>
        </p:nvSpPr>
        <p:spPr>
          <a:xfrm>
            <a:off x="815274" y="1399822"/>
            <a:ext cx="7196612" cy="1827131"/>
          </a:xfrm>
        </p:spPr>
        <p:txBody>
          <a:bodyPr>
            <a:noAutofit/>
          </a:bodyPr>
          <a:lstStyle/>
          <a:p>
            <a:pPr marL="0" indent="0">
              <a:buNone/>
            </a:pPr>
            <a:r>
              <a:rPr lang="en-GB" sz="2200" b="1" u="sng" dirty="0">
                <a:solidFill>
                  <a:schemeClr val="accent1">
                    <a:lumMod val="50000"/>
                  </a:schemeClr>
                </a:solidFill>
              </a:rPr>
              <a:t>Incident Summary</a:t>
            </a:r>
          </a:p>
          <a:p>
            <a:pPr marL="0" indent="0" algn="just">
              <a:buNone/>
            </a:pPr>
            <a:r>
              <a:rPr lang="en-GB" sz="1400" dirty="0">
                <a:solidFill>
                  <a:schemeClr val="accent1">
                    <a:lumMod val="50000"/>
                  </a:schemeClr>
                </a:solidFill>
              </a:rPr>
              <a:t>In preparation of an Airbus 340 refuelling the operator raised the elevating platform to access the aircraft couplings.  When the lever was released the elevating platform did not stop. The operator tried several times without result. Also the engaged wing wand did not stop the platform and the operator had to use the emergency button. By the time the platform stopped it had scratched the aircraft. Aircraft was delayed.</a:t>
            </a:r>
          </a:p>
        </p:txBody>
      </p:sp>
      <p:sp>
        <p:nvSpPr>
          <p:cNvPr id="4" name="Date Placeholder 3"/>
          <p:cNvSpPr>
            <a:spLocks noGrp="1"/>
          </p:cNvSpPr>
          <p:nvPr>
            <p:ph type="dt" sz="half" idx="10"/>
          </p:nvPr>
        </p:nvSpPr>
        <p:spPr/>
        <p:txBody>
          <a:bodyPr/>
          <a:lstStyle/>
          <a:p>
            <a:fld id="{FC8A96CF-7728-47AB-B77D-CA88E34CECFE}" type="datetime1">
              <a:rPr lang="en-GB" smtClean="0"/>
              <a:t>14/11/2016</a:t>
            </a:fld>
            <a:endParaRPr lang="en-GB" dirty="0"/>
          </a:p>
        </p:txBody>
      </p:sp>
      <p:sp>
        <p:nvSpPr>
          <p:cNvPr id="5" name="Footer Placeholder 4"/>
          <p:cNvSpPr>
            <a:spLocks noGrp="1"/>
          </p:cNvSpPr>
          <p:nvPr>
            <p:ph type="ftr" sz="quarter" idx="11"/>
          </p:nvPr>
        </p:nvSpPr>
        <p:spPr/>
        <p:txBody>
          <a:bodyPr/>
          <a:lstStyle/>
          <a:p>
            <a:r>
              <a:rPr lang="en-GB"/>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t>8</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
        <p:nvSpPr>
          <p:cNvPr id="8" name="TextBox 7"/>
          <p:cNvSpPr txBox="1"/>
          <p:nvPr/>
        </p:nvSpPr>
        <p:spPr>
          <a:xfrm>
            <a:off x="895530" y="6002295"/>
            <a:ext cx="10454208" cy="338554"/>
          </a:xfrm>
          <a:prstGeom prst="rect">
            <a:avLst/>
          </a:prstGeom>
          <a:noFill/>
        </p:spPr>
        <p:txBody>
          <a:bodyPr wrap="square" rtlCol="0">
            <a:spAutoFit/>
          </a:bodyPr>
          <a:lstStyle/>
          <a:p>
            <a:pPr algn="ctr">
              <a:spcBef>
                <a:spcPct val="50000"/>
              </a:spcBef>
            </a:pPr>
            <a:r>
              <a:rPr lang="en-GB" altLang="en-US" sz="1600" b="1" dirty="0">
                <a:solidFill>
                  <a:srgbClr val="FF0000"/>
                </a:solidFill>
                <a:cs typeface="Arial" charset="0"/>
              </a:rPr>
              <a:t>Can you think of a similar situation that </a:t>
            </a:r>
            <a:r>
              <a:rPr lang="en-GB" altLang="en-US" sz="1600" b="1" i="1" dirty="0">
                <a:solidFill>
                  <a:srgbClr val="FF0000"/>
                </a:solidFill>
                <a:cs typeface="Arial" charset="0"/>
              </a:rPr>
              <a:t>you</a:t>
            </a:r>
            <a:r>
              <a:rPr lang="en-GB" altLang="en-US" sz="1600" b="1" dirty="0">
                <a:solidFill>
                  <a:srgbClr val="FF0000"/>
                </a:solidFill>
                <a:cs typeface="Arial" charset="0"/>
              </a:rPr>
              <a:t> have experienced or witnessed and did you report it?</a:t>
            </a:r>
          </a:p>
        </p:txBody>
      </p:sp>
      <p:sp>
        <p:nvSpPr>
          <p:cNvPr id="9" name="Content Placeholder 2"/>
          <p:cNvSpPr txBox="1">
            <a:spLocks/>
          </p:cNvSpPr>
          <p:nvPr/>
        </p:nvSpPr>
        <p:spPr>
          <a:xfrm>
            <a:off x="815273" y="2823248"/>
            <a:ext cx="7109527" cy="18723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200" b="1" u="sng" dirty="0">
                <a:solidFill>
                  <a:schemeClr val="accent1">
                    <a:lumMod val="50000"/>
                  </a:schemeClr>
                </a:solidFill>
              </a:rPr>
              <a:t>Causes</a:t>
            </a:r>
          </a:p>
          <a:p>
            <a:pPr>
              <a:spcBef>
                <a:spcPts val="0"/>
              </a:spcBef>
            </a:pPr>
            <a:r>
              <a:rPr lang="en-GB" sz="1400" dirty="0">
                <a:solidFill>
                  <a:schemeClr val="accent1">
                    <a:lumMod val="50000"/>
                  </a:schemeClr>
                </a:solidFill>
              </a:rPr>
              <a:t>A faulty hydraulic power case  was identified - corrosion due to adverse weather condition</a:t>
            </a:r>
          </a:p>
          <a:p>
            <a:pPr>
              <a:spcBef>
                <a:spcPts val="0"/>
              </a:spcBef>
            </a:pPr>
            <a:r>
              <a:rPr lang="en-GB" sz="1400" dirty="0">
                <a:solidFill>
                  <a:schemeClr val="accent1">
                    <a:lumMod val="50000"/>
                  </a:schemeClr>
                </a:solidFill>
              </a:rPr>
              <a:t>The control lever and the wing wand switch are not independent from each other </a:t>
            </a:r>
          </a:p>
          <a:p>
            <a:pPr>
              <a:spcBef>
                <a:spcPts val="0"/>
              </a:spcBef>
            </a:pPr>
            <a:r>
              <a:rPr lang="en-GB" sz="1400" dirty="0">
                <a:solidFill>
                  <a:schemeClr val="accent1">
                    <a:lumMod val="50000"/>
                  </a:schemeClr>
                </a:solidFill>
              </a:rPr>
              <a:t>Location of the emergency stop button (ESB) was not in near area of where the operator is positioned when raising the platform, this resulted in delayed activation of the ESB.</a:t>
            </a:r>
          </a:p>
          <a:p>
            <a:pPr>
              <a:spcBef>
                <a:spcPts val="0"/>
              </a:spcBef>
            </a:pPr>
            <a:r>
              <a:rPr lang="en-GB" sz="1400" dirty="0">
                <a:solidFill>
                  <a:schemeClr val="accent1">
                    <a:lumMod val="50000"/>
                  </a:schemeClr>
                </a:solidFill>
              </a:rPr>
              <a:t>After the operator found the control not functioning correctly he re-tried several times instead of using the ESB directly without losing time on the faulty control</a:t>
            </a:r>
            <a:endParaRPr lang="en-US" sz="1400" dirty="0">
              <a:solidFill>
                <a:schemeClr val="accent1">
                  <a:lumMod val="50000"/>
                </a:schemeClr>
              </a:solidFill>
            </a:endParaRPr>
          </a:p>
          <a:p>
            <a:pPr marL="0" indent="0">
              <a:spcBef>
                <a:spcPts val="0"/>
              </a:spcBef>
              <a:buNone/>
            </a:pPr>
            <a:endParaRPr lang="en-US" sz="1400" dirty="0">
              <a:solidFill>
                <a:schemeClr val="accent1">
                  <a:lumMod val="50000"/>
                </a:schemeClr>
              </a:solidFill>
            </a:endParaRPr>
          </a:p>
        </p:txBody>
      </p:sp>
      <p:sp>
        <p:nvSpPr>
          <p:cNvPr id="10" name="Content Placeholder 2"/>
          <p:cNvSpPr txBox="1">
            <a:spLocks/>
          </p:cNvSpPr>
          <p:nvPr/>
        </p:nvSpPr>
        <p:spPr>
          <a:xfrm>
            <a:off x="827419" y="4638951"/>
            <a:ext cx="7214330" cy="13714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200" b="1" u="sng" dirty="0">
                <a:solidFill>
                  <a:schemeClr val="accent1">
                    <a:lumMod val="50000"/>
                  </a:schemeClr>
                </a:solidFill>
              </a:rPr>
              <a:t>Toolbox Discussion Points</a:t>
            </a:r>
          </a:p>
          <a:p>
            <a:pPr>
              <a:spcBef>
                <a:spcPts val="0"/>
              </a:spcBef>
            </a:pPr>
            <a:r>
              <a:rPr lang="en-US" sz="1400" dirty="0">
                <a:solidFill>
                  <a:schemeClr val="accent1">
                    <a:lumMod val="50000"/>
                  </a:schemeClr>
                </a:solidFill>
              </a:rPr>
              <a:t>Are elevating platform controls maintained and inspected to ensure good working condition</a:t>
            </a:r>
          </a:p>
          <a:p>
            <a:pPr>
              <a:spcBef>
                <a:spcPts val="0"/>
              </a:spcBef>
            </a:pPr>
            <a:r>
              <a:rPr lang="en-US" sz="1400" dirty="0">
                <a:solidFill>
                  <a:schemeClr val="accent1">
                    <a:lumMod val="50000"/>
                  </a:schemeClr>
                </a:solidFill>
              </a:rPr>
              <a:t>Are ESB’s installed such that they can be operated easily and without delay in case of need, are they easily identified</a:t>
            </a:r>
          </a:p>
          <a:p>
            <a:pPr>
              <a:spcBef>
                <a:spcPts val="0"/>
              </a:spcBef>
            </a:pPr>
            <a:r>
              <a:rPr lang="en-US" sz="1400" dirty="0">
                <a:solidFill>
                  <a:schemeClr val="accent1">
                    <a:lumMod val="50000"/>
                  </a:schemeClr>
                </a:solidFill>
              </a:rPr>
              <a:t>Are operators aware of the position of the ESB, when to use and how to test them </a:t>
            </a:r>
          </a:p>
          <a:p>
            <a:pPr>
              <a:spcBef>
                <a:spcPts val="0"/>
              </a:spcBef>
            </a:pPr>
            <a:endParaRPr lang="en-GB" sz="1400" dirty="0">
              <a:solidFill>
                <a:schemeClr val="accent1">
                  <a:lumMod val="50000"/>
                </a:schemeClr>
              </a:solidFill>
            </a:endParaRPr>
          </a:p>
          <a:p>
            <a:pPr marL="0" indent="0">
              <a:buNone/>
            </a:pPr>
            <a:endParaRPr lang="en-GB" sz="1400" dirty="0">
              <a:solidFill>
                <a:schemeClr val="accent1">
                  <a:lumMod val="50000"/>
                </a:schemeClr>
              </a:solidFill>
            </a:endParaRPr>
          </a:p>
          <a:p>
            <a:pPr marL="0" indent="0">
              <a:buNone/>
            </a:pPr>
            <a:endParaRPr lang="en-GB" sz="1400" dirty="0">
              <a:solidFill>
                <a:schemeClr val="accent1">
                  <a:lumMod val="5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5928" y="1894114"/>
            <a:ext cx="3773715" cy="2830286"/>
          </a:xfrm>
          <a:prstGeom prst="rect">
            <a:avLst/>
          </a:prstGeom>
        </p:spPr>
      </p:pic>
    </p:spTree>
    <p:extLst>
      <p:ext uri="{BB962C8B-B14F-4D97-AF65-F5344CB8AC3E}">
        <p14:creationId xmlns:p14="http://schemas.microsoft.com/office/powerpoint/2010/main" val="153101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78" y="195194"/>
            <a:ext cx="10515600" cy="1174296"/>
          </a:xfrm>
        </p:spPr>
        <p:txBody>
          <a:bodyPr>
            <a:normAutofit/>
          </a:bodyPr>
          <a:lstStyle/>
          <a:p>
            <a:pPr>
              <a:lnSpc>
                <a:spcPct val="100000"/>
              </a:lnSpc>
            </a:pPr>
            <a:r>
              <a:rPr lang="en-GB" sz="4000" b="1" dirty="0">
                <a:solidFill>
                  <a:schemeClr val="accent1">
                    <a:lumMod val="50000"/>
                  </a:schemeClr>
                </a:solidFill>
              </a:rPr>
              <a:t>Spill during pipeline pressure testing  </a:t>
            </a:r>
            <a:br>
              <a:rPr lang="en-GB" sz="4000" b="1" dirty="0">
                <a:solidFill>
                  <a:schemeClr val="accent1">
                    <a:lumMod val="50000"/>
                  </a:schemeClr>
                </a:solidFill>
              </a:rPr>
            </a:br>
            <a:r>
              <a:rPr lang="en-GB" sz="1400" b="1" dirty="0">
                <a:solidFill>
                  <a:schemeClr val="accent1">
                    <a:lumMod val="50000"/>
                  </a:schemeClr>
                </a:solidFill>
              </a:rPr>
              <a:t>LFI 2016-19</a:t>
            </a:r>
            <a:endParaRPr lang="en-GB" sz="2400" b="1" dirty="0">
              <a:solidFill>
                <a:schemeClr val="accent1">
                  <a:lumMod val="50000"/>
                </a:schemeClr>
              </a:solidFill>
            </a:endParaRPr>
          </a:p>
        </p:txBody>
      </p:sp>
      <p:sp>
        <p:nvSpPr>
          <p:cNvPr id="3" name="Content Placeholder 2"/>
          <p:cNvSpPr>
            <a:spLocks noGrp="1"/>
          </p:cNvSpPr>
          <p:nvPr>
            <p:ph idx="1"/>
          </p:nvPr>
        </p:nvSpPr>
        <p:spPr>
          <a:xfrm>
            <a:off x="815274" y="1399822"/>
            <a:ext cx="7359898" cy="1827131"/>
          </a:xfrm>
        </p:spPr>
        <p:txBody>
          <a:bodyPr>
            <a:noAutofit/>
          </a:bodyPr>
          <a:lstStyle/>
          <a:p>
            <a:pPr marL="0" indent="0">
              <a:buNone/>
            </a:pPr>
            <a:r>
              <a:rPr lang="en-GB" sz="2200" b="1" u="sng" dirty="0">
                <a:solidFill>
                  <a:schemeClr val="accent1">
                    <a:lumMod val="50000"/>
                  </a:schemeClr>
                </a:solidFill>
              </a:rPr>
              <a:t>Incident Summary</a:t>
            </a:r>
          </a:p>
          <a:p>
            <a:pPr marL="0" indent="0" algn="just">
              <a:buNone/>
            </a:pPr>
            <a:r>
              <a:rPr lang="en-GB" sz="1400" dirty="0">
                <a:solidFill>
                  <a:schemeClr val="accent1">
                    <a:lumMod val="50000"/>
                  </a:schemeClr>
                </a:solidFill>
              </a:rPr>
              <a:t>A periodic pressure test of underground pipework was initiated to confirm pipework integrity. The test procedure is to observe the 120 psi test pressure for 4 hours. After 2 hours a sudden loss of pressure was identified. No visual indication of leakage was found. After checking the equipment it was concluded that an underground leakage could have occurred. Possible solutions on how to deal with the incident were discussed. Pipework isolations to further narrow the location of the leak were installed. The remaining fuel was removed from the underground pipework.</a:t>
            </a:r>
          </a:p>
        </p:txBody>
      </p:sp>
      <p:sp>
        <p:nvSpPr>
          <p:cNvPr id="4" name="Date Placeholder 3"/>
          <p:cNvSpPr>
            <a:spLocks noGrp="1"/>
          </p:cNvSpPr>
          <p:nvPr>
            <p:ph type="dt" sz="half" idx="10"/>
          </p:nvPr>
        </p:nvSpPr>
        <p:spPr/>
        <p:txBody>
          <a:bodyPr/>
          <a:lstStyle/>
          <a:p>
            <a:fld id="{FC8A96CF-7728-47AB-B77D-CA88E34CECFE}" type="datetime1">
              <a:rPr lang="en-GB" smtClean="0"/>
              <a:t>14/11/2016</a:t>
            </a:fld>
            <a:endParaRPr lang="en-GB" dirty="0"/>
          </a:p>
        </p:txBody>
      </p:sp>
      <p:sp>
        <p:nvSpPr>
          <p:cNvPr id="5" name="Footer Placeholder 4"/>
          <p:cNvSpPr>
            <a:spLocks noGrp="1"/>
          </p:cNvSpPr>
          <p:nvPr>
            <p:ph type="ftr" sz="quarter" idx="11"/>
          </p:nvPr>
        </p:nvSpPr>
        <p:spPr/>
        <p:txBody>
          <a:bodyPr/>
          <a:lstStyle/>
          <a:p>
            <a:r>
              <a:rPr lang="en-GB"/>
              <a:t>Joint Inspection Group Limited - Shared HSSE Incidents</a:t>
            </a:r>
          </a:p>
        </p:txBody>
      </p:sp>
      <p:sp>
        <p:nvSpPr>
          <p:cNvPr id="6" name="Slide Number Placeholder 5"/>
          <p:cNvSpPr>
            <a:spLocks noGrp="1"/>
          </p:cNvSpPr>
          <p:nvPr>
            <p:ph type="sldNum" sz="quarter" idx="12"/>
          </p:nvPr>
        </p:nvSpPr>
        <p:spPr/>
        <p:txBody>
          <a:bodyPr/>
          <a:lstStyle/>
          <a:p>
            <a:fld id="{4D4EE5DA-5178-40E9-8AFF-989256771208}" type="slidenum">
              <a:rPr lang="en-GB" smtClean="0"/>
              <a:t>9</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723" y="271336"/>
            <a:ext cx="1119422" cy="1128486"/>
          </a:xfrm>
          <a:prstGeom prst="rect">
            <a:avLst/>
          </a:prstGeom>
        </p:spPr>
      </p:pic>
      <p:sp>
        <p:nvSpPr>
          <p:cNvPr id="8" name="TextBox 7"/>
          <p:cNvSpPr txBox="1"/>
          <p:nvPr/>
        </p:nvSpPr>
        <p:spPr>
          <a:xfrm>
            <a:off x="895530" y="5889007"/>
            <a:ext cx="10454208" cy="338554"/>
          </a:xfrm>
          <a:prstGeom prst="rect">
            <a:avLst/>
          </a:prstGeom>
          <a:noFill/>
        </p:spPr>
        <p:txBody>
          <a:bodyPr wrap="square" rtlCol="0">
            <a:spAutoFit/>
          </a:bodyPr>
          <a:lstStyle/>
          <a:p>
            <a:pPr algn="ctr">
              <a:spcBef>
                <a:spcPct val="50000"/>
              </a:spcBef>
            </a:pPr>
            <a:r>
              <a:rPr lang="en-GB" altLang="en-US" sz="1600" b="1" dirty="0">
                <a:solidFill>
                  <a:srgbClr val="FF0000"/>
                </a:solidFill>
                <a:cs typeface="Arial" charset="0"/>
              </a:rPr>
              <a:t>Can you think of a similar situation that </a:t>
            </a:r>
            <a:r>
              <a:rPr lang="en-GB" altLang="en-US" sz="1600" b="1" i="1" dirty="0">
                <a:solidFill>
                  <a:srgbClr val="FF0000"/>
                </a:solidFill>
                <a:cs typeface="Arial" charset="0"/>
              </a:rPr>
              <a:t>you</a:t>
            </a:r>
            <a:r>
              <a:rPr lang="en-GB" altLang="en-US" sz="1600" b="1" dirty="0">
                <a:solidFill>
                  <a:srgbClr val="FF0000"/>
                </a:solidFill>
                <a:cs typeface="Arial" charset="0"/>
              </a:rPr>
              <a:t> have experienced or witnessed and did you report it?</a:t>
            </a:r>
          </a:p>
        </p:txBody>
      </p:sp>
      <p:sp>
        <p:nvSpPr>
          <p:cNvPr id="9" name="Content Placeholder 2"/>
          <p:cNvSpPr txBox="1">
            <a:spLocks/>
          </p:cNvSpPr>
          <p:nvPr/>
        </p:nvSpPr>
        <p:spPr>
          <a:xfrm>
            <a:off x="819327" y="3243075"/>
            <a:ext cx="7083702" cy="1589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200" b="1" u="sng" dirty="0">
                <a:solidFill>
                  <a:schemeClr val="accent1">
                    <a:lumMod val="50000"/>
                  </a:schemeClr>
                </a:solidFill>
              </a:rPr>
              <a:t>Causes</a:t>
            </a:r>
          </a:p>
          <a:p>
            <a:pPr>
              <a:spcBef>
                <a:spcPts val="0"/>
              </a:spcBef>
            </a:pPr>
            <a:r>
              <a:rPr lang="en-GB" sz="1400" dirty="0">
                <a:solidFill>
                  <a:schemeClr val="accent1">
                    <a:lumMod val="50000"/>
                  </a:schemeClr>
                </a:solidFill>
              </a:rPr>
              <a:t>Cause of pipe failure not known at this stage</a:t>
            </a:r>
          </a:p>
          <a:p>
            <a:pPr>
              <a:spcBef>
                <a:spcPts val="0"/>
              </a:spcBef>
            </a:pPr>
            <a:r>
              <a:rPr lang="en-GB" sz="1400" dirty="0">
                <a:solidFill>
                  <a:schemeClr val="accent1">
                    <a:lumMod val="50000"/>
                  </a:schemeClr>
                </a:solidFill>
              </a:rPr>
              <a:t>Site was not prepared for this spill event– Emergency response was not defined</a:t>
            </a:r>
          </a:p>
          <a:p>
            <a:pPr>
              <a:spcBef>
                <a:spcPts val="0"/>
              </a:spcBef>
            </a:pPr>
            <a:r>
              <a:rPr lang="en-GB" sz="1400" dirty="0">
                <a:solidFill>
                  <a:schemeClr val="accent1">
                    <a:lumMod val="50000"/>
                  </a:schemeClr>
                </a:solidFill>
              </a:rPr>
              <a:t>Lack of contractor management around  test methods used and emergency preparedness </a:t>
            </a:r>
          </a:p>
          <a:p>
            <a:pPr>
              <a:spcBef>
                <a:spcPts val="0"/>
              </a:spcBef>
            </a:pPr>
            <a:endParaRPr lang="en-US" sz="1400" dirty="0">
              <a:solidFill>
                <a:schemeClr val="accent1">
                  <a:lumMod val="50000"/>
                </a:schemeClr>
              </a:solidFill>
            </a:endParaRPr>
          </a:p>
        </p:txBody>
      </p:sp>
      <p:sp>
        <p:nvSpPr>
          <p:cNvPr id="10" name="Content Placeholder 2"/>
          <p:cNvSpPr txBox="1">
            <a:spLocks/>
          </p:cNvSpPr>
          <p:nvPr/>
        </p:nvSpPr>
        <p:spPr>
          <a:xfrm>
            <a:off x="819327" y="4570068"/>
            <a:ext cx="7214330" cy="10230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GB" sz="2200" b="1" u="sng" dirty="0">
                <a:solidFill>
                  <a:schemeClr val="accent1">
                    <a:lumMod val="50000"/>
                  </a:schemeClr>
                </a:solidFill>
              </a:rPr>
              <a:t>Toolbox Discussion Points</a:t>
            </a:r>
          </a:p>
          <a:p>
            <a:pPr>
              <a:spcBef>
                <a:spcPts val="0"/>
              </a:spcBef>
            </a:pPr>
            <a:r>
              <a:rPr lang="en-US" sz="1400" dirty="0">
                <a:solidFill>
                  <a:schemeClr val="accent1">
                    <a:lumMod val="50000"/>
                  </a:schemeClr>
                </a:solidFill>
              </a:rPr>
              <a:t>Do you have any underground pipework or equipment that could release product? </a:t>
            </a:r>
          </a:p>
          <a:p>
            <a:pPr>
              <a:spcBef>
                <a:spcPts val="0"/>
              </a:spcBef>
            </a:pPr>
            <a:r>
              <a:rPr lang="en-US" sz="1400" dirty="0">
                <a:solidFill>
                  <a:schemeClr val="accent1">
                    <a:lumMod val="50000"/>
                  </a:schemeClr>
                </a:solidFill>
              </a:rPr>
              <a:t>In case this happened at your site would your emergency response be effective? Does your emergency plan consider spills from underground sources? Do you coordinate emergency procedures with contractors? </a:t>
            </a:r>
            <a:endParaRPr lang="en-GB" sz="1400" dirty="0">
              <a:solidFill>
                <a:schemeClr val="accent1">
                  <a:lumMod val="5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0445" y="1447636"/>
            <a:ext cx="2619432" cy="4441371"/>
          </a:xfrm>
          <a:prstGeom prst="rect">
            <a:avLst/>
          </a:prstGeom>
        </p:spPr>
      </p:pic>
    </p:spTree>
    <p:extLst>
      <p:ext uri="{BB962C8B-B14F-4D97-AF65-F5344CB8AC3E}">
        <p14:creationId xmlns:p14="http://schemas.microsoft.com/office/powerpoint/2010/main" val="1121567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3112</Words>
  <Application>Microsoft Office PowerPoint</Application>
  <PresentationFormat>Widescreen</PresentationFormat>
  <Paragraphs>195</Paragraphs>
  <Slides>13</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JIG Learning From Incidents (LFIs) Toolbox Meeting Pack Pack 19 - November 2016</vt:lpstr>
      <vt:lpstr>Learning From Incidents How to use the JIG Toolbox Meeting Pack</vt:lpstr>
      <vt:lpstr>Learning From Incidents For every incident in this pack, ask yourself the following…</vt:lpstr>
      <vt:lpstr>Spill due to flange gasket failure  2016-14</vt:lpstr>
      <vt:lpstr>Operator faces hostility from pilot   2016-15</vt:lpstr>
      <vt:lpstr>AC Damage while raising elevating platform (AC Damage)  2016-16</vt:lpstr>
      <vt:lpstr>Spill &amp; AC damage while raising elevating platform LFI 2016-17</vt:lpstr>
      <vt:lpstr>Aircraft damage while raising elevating platform  LFI 2016-18</vt:lpstr>
      <vt:lpstr>Spill during pipeline pressure testing   LFI 2016-19</vt:lpstr>
      <vt:lpstr>Manual Handling Injury  LFI 2016-20</vt:lpstr>
      <vt:lpstr>FWS seal failure due to excessive surge pressure 2016-21</vt:lpstr>
      <vt:lpstr>Aircraft Incident – Fueller hits aircraft LFI 2016-22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JIG Learning From Incidents (LFIs) Toolbox Meeting Pack &lt;Pack Number &amp; Date&gt;</dc:title>
  <dc:creator>Victor Wixey</dc:creator>
  <cp:lastModifiedBy>Jo Barlow</cp:lastModifiedBy>
  <cp:revision>70</cp:revision>
  <dcterms:created xsi:type="dcterms:W3CDTF">2015-11-26T14:40:49Z</dcterms:created>
  <dcterms:modified xsi:type="dcterms:W3CDTF">2016-11-14T14:19:53Z</dcterms:modified>
</cp:coreProperties>
</file>